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815" r:id="rId1"/>
  </p:sldMasterIdLst>
  <p:notesMasterIdLst>
    <p:notesMasterId r:id="rId32"/>
  </p:notesMasterIdLst>
  <p:sldIdLst>
    <p:sldId id="398" r:id="rId2"/>
    <p:sldId id="256" r:id="rId3"/>
    <p:sldId id="381" r:id="rId4"/>
    <p:sldId id="257" r:id="rId5"/>
    <p:sldId id="382" r:id="rId6"/>
    <p:sldId id="397" r:id="rId7"/>
    <p:sldId id="258" r:id="rId8"/>
    <p:sldId id="374" r:id="rId9"/>
    <p:sldId id="380" r:id="rId10"/>
    <p:sldId id="376" r:id="rId11"/>
    <p:sldId id="384" r:id="rId12"/>
    <p:sldId id="383" r:id="rId13"/>
    <p:sldId id="404" r:id="rId14"/>
    <p:sldId id="375" r:id="rId15"/>
    <p:sldId id="379" r:id="rId16"/>
    <p:sldId id="403" r:id="rId17"/>
    <p:sldId id="390" r:id="rId18"/>
    <p:sldId id="377" r:id="rId19"/>
    <p:sldId id="389" r:id="rId20"/>
    <p:sldId id="392" r:id="rId21"/>
    <p:sldId id="391" r:id="rId22"/>
    <p:sldId id="393" r:id="rId23"/>
    <p:sldId id="399" r:id="rId24"/>
    <p:sldId id="385" r:id="rId25"/>
    <p:sldId id="402" r:id="rId26"/>
    <p:sldId id="396" r:id="rId27"/>
    <p:sldId id="386" r:id="rId28"/>
    <p:sldId id="387" r:id="rId29"/>
    <p:sldId id="388" r:id="rId30"/>
    <p:sldId id="40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300F"/>
    <a:srgbClr val="D8B842"/>
    <a:srgbClr val="C2BDB4"/>
    <a:srgbClr val="CDC6BA"/>
    <a:srgbClr val="D8D5CF"/>
    <a:srgbClr val="C4BFB5"/>
    <a:srgbClr val="D2CABC"/>
    <a:srgbClr val="C6C0B6"/>
    <a:srgbClr val="C0BBB3"/>
    <a:srgbClr val="37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66" autoAdjust="0"/>
    <p:restoredTop sz="96301" autoAdjust="0"/>
  </p:normalViewPr>
  <p:slideViewPr>
    <p:cSldViewPr snapToGrid="0">
      <p:cViewPr varScale="1">
        <p:scale>
          <a:sx n="127" d="100"/>
          <a:sy n="127" d="100"/>
        </p:scale>
        <p:origin x="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B69AC3-9A62-4972-8A8B-05B36CF509FD}" type="doc">
      <dgm:prSet loTypeId="urn:microsoft.com/office/officeart/2005/8/layout/pyramid1" loCatId="pyramid" qsTypeId="urn:microsoft.com/office/officeart/2005/8/quickstyle/simple1#2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0E68665C-131D-490E-8A40-9594DF803803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Reading</a:t>
          </a:r>
        </a:p>
        <a:p>
          <a:r>
            <a:rPr lang="en-US" dirty="0">
              <a:solidFill>
                <a:schemeClr val="bg1"/>
              </a:solidFill>
            </a:rPr>
            <a:t>Hearing words</a:t>
          </a:r>
        </a:p>
      </dgm:t>
    </dgm:pt>
    <dgm:pt modelId="{21450B34-0E57-4189-BB99-866327448C8F}" type="parTrans" cxnId="{72026168-ED6E-47B1-BA57-77314AFA9EFB}">
      <dgm:prSet/>
      <dgm:spPr/>
      <dgm:t>
        <a:bodyPr/>
        <a:lstStyle/>
        <a:p>
          <a:endParaRPr lang="en-US"/>
        </a:p>
      </dgm:t>
    </dgm:pt>
    <dgm:pt modelId="{26CFAE02-F238-4BBF-8661-42B91D7CBE17}" type="sibTrans" cxnId="{72026168-ED6E-47B1-BA57-77314AFA9EFB}">
      <dgm:prSet/>
      <dgm:spPr/>
      <dgm:t>
        <a:bodyPr/>
        <a:lstStyle/>
        <a:p>
          <a:endParaRPr lang="en-US"/>
        </a:p>
      </dgm:t>
    </dgm:pt>
    <dgm:pt modelId="{FD048244-8685-49A1-B2DC-F5AD5F5A4477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Watching a demo</a:t>
          </a:r>
        </a:p>
        <a:p>
          <a:r>
            <a:rPr lang="en-US" dirty="0">
              <a:solidFill>
                <a:schemeClr val="bg1"/>
              </a:solidFill>
            </a:rPr>
            <a:t>Looking at an exhibit</a:t>
          </a:r>
        </a:p>
      </dgm:t>
    </dgm:pt>
    <dgm:pt modelId="{8099BFD2-3F94-45ED-91BC-CEFA6A2595B9}" type="parTrans" cxnId="{AD444096-EBD8-454E-8F9C-CA69E5F99309}">
      <dgm:prSet/>
      <dgm:spPr/>
      <dgm:t>
        <a:bodyPr/>
        <a:lstStyle/>
        <a:p>
          <a:endParaRPr lang="en-US"/>
        </a:p>
      </dgm:t>
    </dgm:pt>
    <dgm:pt modelId="{195C1C0C-A4B8-4CE5-9241-7A2792E1F21A}" type="sibTrans" cxnId="{AD444096-EBD8-454E-8F9C-CA69E5F99309}">
      <dgm:prSet/>
      <dgm:spPr/>
      <dgm:t>
        <a:bodyPr/>
        <a:lstStyle/>
        <a:p>
          <a:endParaRPr lang="en-US"/>
        </a:p>
      </dgm:t>
    </dgm:pt>
    <dgm:pt modelId="{3BA17DE8-38C3-45A7-8FF3-F83ADF78DDDA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Engage in dialog</a:t>
          </a:r>
        </a:p>
        <a:p>
          <a:r>
            <a:rPr lang="en-US" dirty="0">
              <a:solidFill>
                <a:schemeClr val="bg1"/>
              </a:solidFill>
            </a:rPr>
            <a:t>Giving a talk</a:t>
          </a:r>
        </a:p>
      </dgm:t>
    </dgm:pt>
    <dgm:pt modelId="{C68FE02C-F3CF-4D87-BD71-126DFA7FA9D4}" type="parTrans" cxnId="{5D8A0171-1FDB-4A22-8478-A81A0257C3AE}">
      <dgm:prSet/>
      <dgm:spPr/>
      <dgm:t>
        <a:bodyPr/>
        <a:lstStyle/>
        <a:p>
          <a:endParaRPr lang="en-US"/>
        </a:p>
      </dgm:t>
    </dgm:pt>
    <dgm:pt modelId="{79FFA06E-9DB0-4E62-A309-B4101EA6E9E7}" type="sibTrans" cxnId="{5D8A0171-1FDB-4A22-8478-A81A0257C3AE}">
      <dgm:prSet/>
      <dgm:spPr/>
      <dgm:t>
        <a:bodyPr/>
        <a:lstStyle/>
        <a:p>
          <a:endParaRPr lang="en-US"/>
        </a:p>
      </dgm:t>
    </dgm:pt>
    <dgm:pt modelId="{899EA4C6-2DE6-44C5-9EB3-442C39323EF8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Simulating the experience</a:t>
          </a:r>
        </a:p>
        <a:p>
          <a:r>
            <a:rPr lang="en-US" dirty="0">
              <a:solidFill>
                <a:schemeClr val="bg1"/>
              </a:solidFill>
            </a:rPr>
            <a:t>Doing the real thing</a:t>
          </a:r>
        </a:p>
      </dgm:t>
    </dgm:pt>
    <dgm:pt modelId="{9ED86FDD-EEDB-4477-8102-335C27FEC9CE}" type="parTrans" cxnId="{0FFDCA0E-67D4-4A88-8E93-7F8997B7E303}">
      <dgm:prSet/>
      <dgm:spPr/>
      <dgm:t>
        <a:bodyPr/>
        <a:lstStyle/>
        <a:p>
          <a:endParaRPr lang="en-US"/>
        </a:p>
      </dgm:t>
    </dgm:pt>
    <dgm:pt modelId="{B5EFAA93-43A0-4483-8AE4-E5602141EB8D}" type="sibTrans" cxnId="{0FFDCA0E-67D4-4A88-8E93-7F8997B7E303}">
      <dgm:prSet/>
      <dgm:spPr/>
      <dgm:t>
        <a:bodyPr/>
        <a:lstStyle/>
        <a:p>
          <a:endParaRPr lang="en-US"/>
        </a:p>
      </dgm:t>
    </dgm:pt>
    <dgm:pt modelId="{C83C29E8-D337-43BF-AAD6-AA0C675C1607}">
      <dgm:prSet phldrT="[Text]" custT="1"/>
      <dgm:spPr/>
      <dgm:t>
        <a:bodyPr/>
        <a:lstStyle/>
        <a:p>
          <a:r>
            <a:rPr lang="en-US" sz="2200" dirty="0">
              <a:solidFill>
                <a:schemeClr val="bg1"/>
              </a:solidFill>
            </a:rPr>
            <a:t>zzz</a:t>
          </a:r>
        </a:p>
      </dgm:t>
    </dgm:pt>
    <dgm:pt modelId="{2CE7C1F7-1124-40BC-A06B-73BD13D2CB0F}" type="sibTrans" cxnId="{BA4D042D-118F-42C2-88C1-50A5807E005D}">
      <dgm:prSet/>
      <dgm:spPr/>
      <dgm:t>
        <a:bodyPr/>
        <a:lstStyle/>
        <a:p>
          <a:endParaRPr lang="en-US"/>
        </a:p>
      </dgm:t>
    </dgm:pt>
    <dgm:pt modelId="{4721929F-16BA-45CA-90DE-9709EDC11EE0}" type="parTrans" cxnId="{BA4D042D-118F-42C2-88C1-50A5807E005D}">
      <dgm:prSet/>
      <dgm:spPr/>
      <dgm:t>
        <a:bodyPr/>
        <a:lstStyle/>
        <a:p>
          <a:endParaRPr lang="en-US"/>
        </a:p>
      </dgm:t>
    </dgm:pt>
    <dgm:pt modelId="{D2C3E93D-0BC3-40C9-AEC5-50577BC46B62}" type="pres">
      <dgm:prSet presAssocID="{B2B69AC3-9A62-4972-8A8B-05B36CF509FD}" presName="Name0" presStyleCnt="0">
        <dgm:presLayoutVars>
          <dgm:dir/>
          <dgm:animLvl val="lvl"/>
          <dgm:resizeHandles val="exact"/>
        </dgm:presLayoutVars>
      </dgm:prSet>
      <dgm:spPr/>
    </dgm:pt>
    <dgm:pt modelId="{A25B5DD9-DF2F-4901-993F-554AAC0E99BA}" type="pres">
      <dgm:prSet presAssocID="{C83C29E8-D337-43BF-AAD6-AA0C675C1607}" presName="Name8" presStyleCnt="0"/>
      <dgm:spPr/>
    </dgm:pt>
    <dgm:pt modelId="{6B7E0283-7A6F-4957-8269-07A9147B34D6}" type="pres">
      <dgm:prSet presAssocID="{C83C29E8-D337-43BF-AAD6-AA0C675C1607}" presName="level" presStyleLbl="node1" presStyleIdx="0" presStyleCnt="5">
        <dgm:presLayoutVars>
          <dgm:chMax val="1"/>
          <dgm:bulletEnabled val="1"/>
        </dgm:presLayoutVars>
      </dgm:prSet>
      <dgm:spPr/>
    </dgm:pt>
    <dgm:pt modelId="{2096306E-0826-4809-A7D5-3F47596EEC14}" type="pres">
      <dgm:prSet presAssocID="{C83C29E8-D337-43BF-AAD6-AA0C675C160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113DB8E-2B95-4100-A9A7-8B1198BFC4BA}" type="pres">
      <dgm:prSet presAssocID="{0E68665C-131D-490E-8A40-9594DF803803}" presName="Name8" presStyleCnt="0"/>
      <dgm:spPr/>
    </dgm:pt>
    <dgm:pt modelId="{FA160437-0EE9-4CAE-8455-41EC02D5E3E7}" type="pres">
      <dgm:prSet presAssocID="{0E68665C-131D-490E-8A40-9594DF803803}" presName="level" presStyleLbl="node1" presStyleIdx="1" presStyleCnt="5">
        <dgm:presLayoutVars>
          <dgm:chMax val="1"/>
          <dgm:bulletEnabled val="1"/>
        </dgm:presLayoutVars>
      </dgm:prSet>
      <dgm:spPr/>
    </dgm:pt>
    <dgm:pt modelId="{E41A39CB-8859-4D63-9C5E-BD6E0F0B4F38}" type="pres">
      <dgm:prSet presAssocID="{0E68665C-131D-490E-8A40-9594DF80380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F249B7C-1474-4867-A31D-69EE35A3A378}" type="pres">
      <dgm:prSet presAssocID="{FD048244-8685-49A1-B2DC-F5AD5F5A4477}" presName="Name8" presStyleCnt="0"/>
      <dgm:spPr/>
    </dgm:pt>
    <dgm:pt modelId="{0815FE2A-A565-4C43-B041-B4CB28D42EF0}" type="pres">
      <dgm:prSet presAssocID="{FD048244-8685-49A1-B2DC-F5AD5F5A4477}" presName="level" presStyleLbl="node1" presStyleIdx="2" presStyleCnt="5">
        <dgm:presLayoutVars>
          <dgm:chMax val="1"/>
          <dgm:bulletEnabled val="1"/>
        </dgm:presLayoutVars>
      </dgm:prSet>
      <dgm:spPr/>
    </dgm:pt>
    <dgm:pt modelId="{461DEF0E-5987-4056-B6ED-A8C4E52D2EA2}" type="pres">
      <dgm:prSet presAssocID="{FD048244-8685-49A1-B2DC-F5AD5F5A447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35B8DD8-13F9-4D47-925D-5FFB0C1A2265}" type="pres">
      <dgm:prSet presAssocID="{3BA17DE8-38C3-45A7-8FF3-F83ADF78DDDA}" presName="Name8" presStyleCnt="0"/>
      <dgm:spPr/>
    </dgm:pt>
    <dgm:pt modelId="{16245D8E-0CA5-4763-97B5-5FED6029CD10}" type="pres">
      <dgm:prSet presAssocID="{3BA17DE8-38C3-45A7-8FF3-F83ADF78DDDA}" presName="level" presStyleLbl="node1" presStyleIdx="3" presStyleCnt="5">
        <dgm:presLayoutVars>
          <dgm:chMax val="1"/>
          <dgm:bulletEnabled val="1"/>
        </dgm:presLayoutVars>
      </dgm:prSet>
      <dgm:spPr/>
    </dgm:pt>
    <dgm:pt modelId="{D695B497-14C5-4F31-A19E-9C0390ADC153}" type="pres">
      <dgm:prSet presAssocID="{3BA17DE8-38C3-45A7-8FF3-F83ADF78DDD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E0501B1-47A1-4D76-80FD-EB600724F3A0}" type="pres">
      <dgm:prSet presAssocID="{899EA4C6-2DE6-44C5-9EB3-442C39323EF8}" presName="Name8" presStyleCnt="0"/>
      <dgm:spPr/>
    </dgm:pt>
    <dgm:pt modelId="{327AC229-6B60-4491-94A0-7ACD56108FE9}" type="pres">
      <dgm:prSet presAssocID="{899EA4C6-2DE6-44C5-9EB3-442C39323EF8}" presName="level" presStyleLbl="node1" presStyleIdx="4" presStyleCnt="5" custLinFactNeighborX="21279" custLinFactNeighborY="8984">
        <dgm:presLayoutVars>
          <dgm:chMax val="1"/>
          <dgm:bulletEnabled val="1"/>
        </dgm:presLayoutVars>
      </dgm:prSet>
      <dgm:spPr/>
    </dgm:pt>
    <dgm:pt modelId="{A081CB7F-8DA8-4CB1-A4A3-76AC3EA71817}" type="pres">
      <dgm:prSet presAssocID="{899EA4C6-2DE6-44C5-9EB3-442C39323EF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689A203-9CEF-4EBD-95C9-6E77746C6D7E}" type="presOf" srcId="{FD048244-8685-49A1-B2DC-F5AD5F5A4477}" destId="{461DEF0E-5987-4056-B6ED-A8C4E52D2EA2}" srcOrd="1" destOrd="0" presId="urn:microsoft.com/office/officeart/2005/8/layout/pyramid1"/>
    <dgm:cxn modelId="{E1A67D08-3EB5-4867-9E84-A8E125E7FDC9}" type="presOf" srcId="{B2B69AC3-9A62-4972-8A8B-05B36CF509FD}" destId="{D2C3E93D-0BC3-40C9-AEC5-50577BC46B62}" srcOrd="0" destOrd="0" presId="urn:microsoft.com/office/officeart/2005/8/layout/pyramid1"/>
    <dgm:cxn modelId="{0FFDCA0E-67D4-4A88-8E93-7F8997B7E303}" srcId="{B2B69AC3-9A62-4972-8A8B-05B36CF509FD}" destId="{899EA4C6-2DE6-44C5-9EB3-442C39323EF8}" srcOrd="4" destOrd="0" parTransId="{9ED86FDD-EEDB-4477-8102-335C27FEC9CE}" sibTransId="{B5EFAA93-43A0-4483-8AE4-E5602141EB8D}"/>
    <dgm:cxn modelId="{BA4D042D-118F-42C2-88C1-50A5807E005D}" srcId="{B2B69AC3-9A62-4972-8A8B-05B36CF509FD}" destId="{C83C29E8-D337-43BF-AAD6-AA0C675C1607}" srcOrd="0" destOrd="0" parTransId="{4721929F-16BA-45CA-90DE-9709EDC11EE0}" sibTransId="{2CE7C1F7-1124-40BC-A06B-73BD13D2CB0F}"/>
    <dgm:cxn modelId="{CAC75644-9C9C-4960-834E-DF3272FB10B1}" type="presOf" srcId="{3BA17DE8-38C3-45A7-8FF3-F83ADF78DDDA}" destId="{D695B497-14C5-4F31-A19E-9C0390ADC153}" srcOrd="1" destOrd="0" presId="urn:microsoft.com/office/officeart/2005/8/layout/pyramid1"/>
    <dgm:cxn modelId="{BA969D53-C749-463E-9485-045F61EA79B6}" type="presOf" srcId="{3BA17DE8-38C3-45A7-8FF3-F83ADF78DDDA}" destId="{16245D8E-0CA5-4763-97B5-5FED6029CD10}" srcOrd="0" destOrd="0" presId="urn:microsoft.com/office/officeart/2005/8/layout/pyramid1"/>
    <dgm:cxn modelId="{72026168-ED6E-47B1-BA57-77314AFA9EFB}" srcId="{B2B69AC3-9A62-4972-8A8B-05B36CF509FD}" destId="{0E68665C-131D-490E-8A40-9594DF803803}" srcOrd="1" destOrd="0" parTransId="{21450B34-0E57-4189-BB99-866327448C8F}" sibTransId="{26CFAE02-F238-4BBF-8661-42B91D7CBE17}"/>
    <dgm:cxn modelId="{F460676B-4E7D-4059-87D3-795821F01EEA}" type="presOf" srcId="{C83C29E8-D337-43BF-AAD6-AA0C675C1607}" destId="{2096306E-0826-4809-A7D5-3F47596EEC14}" srcOrd="1" destOrd="0" presId="urn:microsoft.com/office/officeart/2005/8/layout/pyramid1"/>
    <dgm:cxn modelId="{5D8A0171-1FDB-4A22-8478-A81A0257C3AE}" srcId="{B2B69AC3-9A62-4972-8A8B-05B36CF509FD}" destId="{3BA17DE8-38C3-45A7-8FF3-F83ADF78DDDA}" srcOrd="3" destOrd="0" parTransId="{C68FE02C-F3CF-4D87-BD71-126DFA7FA9D4}" sibTransId="{79FFA06E-9DB0-4E62-A309-B4101EA6E9E7}"/>
    <dgm:cxn modelId="{AD444096-EBD8-454E-8F9C-CA69E5F99309}" srcId="{B2B69AC3-9A62-4972-8A8B-05B36CF509FD}" destId="{FD048244-8685-49A1-B2DC-F5AD5F5A4477}" srcOrd="2" destOrd="0" parTransId="{8099BFD2-3F94-45ED-91BC-CEFA6A2595B9}" sibTransId="{195C1C0C-A4B8-4CE5-9241-7A2792E1F21A}"/>
    <dgm:cxn modelId="{1369CCA6-CB0C-4F69-9EC2-9FD2BCD77FAA}" type="presOf" srcId="{899EA4C6-2DE6-44C5-9EB3-442C39323EF8}" destId="{A081CB7F-8DA8-4CB1-A4A3-76AC3EA71817}" srcOrd="1" destOrd="0" presId="urn:microsoft.com/office/officeart/2005/8/layout/pyramid1"/>
    <dgm:cxn modelId="{23B0F4B4-A41E-43B5-8F31-DA32E86A3B12}" type="presOf" srcId="{0E68665C-131D-490E-8A40-9594DF803803}" destId="{FA160437-0EE9-4CAE-8455-41EC02D5E3E7}" srcOrd="0" destOrd="0" presId="urn:microsoft.com/office/officeart/2005/8/layout/pyramid1"/>
    <dgm:cxn modelId="{27EA5DBF-7134-481E-BDB5-5A169388610F}" type="presOf" srcId="{C83C29E8-D337-43BF-AAD6-AA0C675C1607}" destId="{6B7E0283-7A6F-4957-8269-07A9147B34D6}" srcOrd="0" destOrd="0" presId="urn:microsoft.com/office/officeart/2005/8/layout/pyramid1"/>
    <dgm:cxn modelId="{2792C5C2-B8B8-4348-AC83-05FE82A4E87C}" type="presOf" srcId="{0E68665C-131D-490E-8A40-9594DF803803}" destId="{E41A39CB-8859-4D63-9C5E-BD6E0F0B4F38}" srcOrd="1" destOrd="0" presId="urn:microsoft.com/office/officeart/2005/8/layout/pyramid1"/>
    <dgm:cxn modelId="{8CA1E5E7-9184-4386-B11F-64C4837A7A60}" type="presOf" srcId="{FD048244-8685-49A1-B2DC-F5AD5F5A4477}" destId="{0815FE2A-A565-4C43-B041-B4CB28D42EF0}" srcOrd="0" destOrd="0" presId="urn:microsoft.com/office/officeart/2005/8/layout/pyramid1"/>
    <dgm:cxn modelId="{E0A9EBF7-42BE-4E2B-963C-17A658045EEE}" type="presOf" srcId="{899EA4C6-2DE6-44C5-9EB3-442C39323EF8}" destId="{327AC229-6B60-4491-94A0-7ACD56108FE9}" srcOrd="0" destOrd="0" presId="urn:microsoft.com/office/officeart/2005/8/layout/pyramid1"/>
    <dgm:cxn modelId="{D592AA8C-856B-4D1A-BCF0-095FD77365CF}" type="presParOf" srcId="{D2C3E93D-0BC3-40C9-AEC5-50577BC46B62}" destId="{A25B5DD9-DF2F-4901-993F-554AAC0E99BA}" srcOrd="0" destOrd="0" presId="urn:microsoft.com/office/officeart/2005/8/layout/pyramid1"/>
    <dgm:cxn modelId="{2DCF2B34-719C-49B5-A3B6-C14E8D6D52B6}" type="presParOf" srcId="{A25B5DD9-DF2F-4901-993F-554AAC0E99BA}" destId="{6B7E0283-7A6F-4957-8269-07A9147B34D6}" srcOrd="0" destOrd="0" presId="urn:microsoft.com/office/officeart/2005/8/layout/pyramid1"/>
    <dgm:cxn modelId="{045279D0-F71F-4005-BA87-E96197A29E19}" type="presParOf" srcId="{A25B5DD9-DF2F-4901-993F-554AAC0E99BA}" destId="{2096306E-0826-4809-A7D5-3F47596EEC14}" srcOrd="1" destOrd="0" presId="urn:microsoft.com/office/officeart/2005/8/layout/pyramid1"/>
    <dgm:cxn modelId="{9CB15147-A239-414C-AED4-B556EC278EB9}" type="presParOf" srcId="{D2C3E93D-0BC3-40C9-AEC5-50577BC46B62}" destId="{B113DB8E-2B95-4100-A9A7-8B1198BFC4BA}" srcOrd="1" destOrd="0" presId="urn:microsoft.com/office/officeart/2005/8/layout/pyramid1"/>
    <dgm:cxn modelId="{0877574F-23EE-481D-9580-523FB1813FF9}" type="presParOf" srcId="{B113DB8E-2B95-4100-A9A7-8B1198BFC4BA}" destId="{FA160437-0EE9-4CAE-8455-41EC02D5E3E7}" srcOrd="0" destOrd="0" presId="urn:microsoft.com/office/officeart/2005/8/layout/pyramid1"/>
    <dgm:cxn modelId="{86F09397-8554-41EF-B696-BCB60FB7882E}" type="presParOf" srcId="{B113DB8E-2B95-4100-A9A7-8B1198BFC4BA}" destId="{E41A39CB-8859-4D63-9C5E-BD6E0F0B4F38}" srcOrd="1" destOrd="0" presId="urn:microsoft.com/office/officeart/2005/8/layout/pyramid1"/>
    <dgm:cxn modelId="{81E5F673-1A1C-4F9E-8987-8873CF9336AD}" type="presParOf" srcId="{D2C3E93D-0BC3-40C9-AEC5-50577BC46B62}" destId="{4F249B7C-1474-4867-A31D-69EE35A3A378}" srcOrd="2" destOrd="0" presId="urn:microsoft.com/office/officeart/2005/8/layout/pyramid1"/>
    <dgm:cxn modelId="{217F11CD-CFD0-4C98-9EC3-F4B5D0C77CC8}" type="presParOf" srcId="{4F249B7C-1474-4867-A31D-69EE35A3A378}" destId="{0815FE2A-A565-4C43-B041-B4CB28D42EF0}" srcOrd="0" destOrd="0" presId="urn:microsoft.com/office/officeart/2005/8/layout/pyramid1"/>
    <dgm:cxn modelId="{0D58F4FF-8B41-436A-AC99-437C4595E0C3}" type="presParOf" srcId="{4F249B7C-1474-4867-A31D-69EE35A3A378}" destId="{461DEF0E-5987-4056-B6ED-A8C4E52D2EA2}" srcOrd="1" destOrd="0" presId="urn:microsoft.com/office/officeart/2005/8/layout/pyramid1"/>
    <dgm:cxn modelId="{94669CF3-BE29-40B9-B2A9-6135B98AF513}" type="presParOf" srcId="{D2C3E93D-0BC3-40C9-AEC5-50577BC46B62}" destId="{835B8DD8-13F9-4D47-925D-5FFB0C1A2265}" srcOrd="3" destOrd="0" presId="urn:microsoft.com/office/officeart/2005/8/layout/pyramid1"/>
    <dgm:cxn modelId="{7CEA2072-FC87-4AE8-869C-744D47845FCF}" type="presParOf" srcId="{835B8DD8-13F9-4D47-925D-5FFB0C1A2265}" destId="{16245D8E-0CA5-4763-97B5-5FED6029CD10}" srcOrd="0" destOrd="0" presId="urn:microsoft.com/office/officeart/2005/8/layout/pyramid1"/>
    <dgm:cxn modelId="{C7BA1AF5-7743-4FD7-A952-C75484B91744}" type="presParOf" srcId="{835B8DD8-13F9-4D47-925D-5FFB0C1A2265}" destId="{D695B497-14C5-4F31-A19E-9C0390ADC153}" srcOrd="1" destOrd="0" presId="urn:microsoft.com/office/officeart/2005/8/layout/pyramid1"/>
    <dgm:cxn modelId="{8AD5A48C-465B-457D-B7A6-25E8FE2678B5}" type="presParOf" srcId="{D2C3E93D-0BC3-40C9-AEC5-50577BC46B62}" destId="{EE0501B1-47A1-4D76-80FD-EB600724F3A0}" srcOrd="4" destOrd="0" presId="urn:microsoft.com/office/officeart/2005/8/layout/pyramid1"/>
    <dgm:cxn modelId="{B4D77105-5814-4F8B-8D44-E203791B508D}" type="presParOf" srcId="{EE0501B1-47A1-4D76-80FD-EB600724F3A0}" destId="{327AC229-6B60-4491-94A0-7ACD56108FE9}" srcOrd="0" destOrd="0" presId="urn:microsoft.com/office/officeart/2005/8/layout/pyramid1"/>
    <dgm:cxn modelId="{5E09BED4-8044-4D6F-9052-99A38DC72B37}" type="presParOf" srcId="{EE0501B1-47A1-4D76-80FD-EB600724F3A0}" destId="{A081CB7F-8DA8-4CB1-A4A3-76AC3EA7181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E0283-7A6F-4957-8269-07A9147B34D6}">
      <dsp:nvSpPr>
        <dsp:cNvPr id="0" name=""/>
        <dsp:cNvSpPr/>
      </dsp:nvSpPr>
      <dsp:spPr>
        <a:xfrm>
          <a:off x="2753875" y="0"/>
          <a:ext cx="1376938" cy="903797"/>
        </a:xfrm>
        <a:prstGeom prst="trapezoid">
          <a:avLst>
            <a:gd name="adj" fmla="val 7617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zzz</a:t>
          </a:r>
        </a:p>
      </dsp:txBody>
      <dsp:txXfrm>
        <a:off x="2753875" y="0"/>
        <a:ext cx="1376938" cy="903797"/>
      </dsp:txXfrm>
    </dsp:sp>
    <dsp:sp modelId="{FA160437-0EE9-4CAE-8455-41EC02D5E3E7}">
      <dsp:nvSpPr>
        <dsp:cNvPr id="0" name=""/>
        <dsp:cNvSpPr/>
      </dsp:nvSpPr>
      <dsp:spPr>
        <a:xfrm>
          <a:off x="2065406" y="903797"/>
          <a:ext cx="2753876" cy="903797"/>
        </a:xfrm>
        <a:prstGeom prst="trapezoid">
          <a:avLst>
            <a:gd name="adj" fmla="val 76175"/>
          </a:avLst>
        </a:prstGeom>
        <a:solidFill>
          <a:schemeClr val="accent5">
            <a:hueOff val="185696"/>
            <a:satOff val="5075"/>
            <a:lumOff val="205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Reading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Hearing words</a:t>
          </a:r>
        </a:p>
      </dsp:txBody>
      <dsp:txXfrm>
        <a:off x="2547335" y="903797"/>
        <a:ext cx="1790019" cy="903797"/>
      </dsp:txXfrm>
    </dsp:sp>
    <dsp:sp modelId="{0815FE2A-A565-4C43-B041-B4CB28D42EF0}">
      <dsp:nvSpPr>
        <dsp:cNvPr id="0" name=""/>
        <dsp:cNvSpPr/>
      </dsp:nvSpPr>
      <dsp:spPr>
        <a:xfrm>
          <a:off x="1376937" y="1807594"/>
          <a:ext cx="4130814" cy="903797"/>
        </a:xfrm>
        <a:prstGeom prst="trapezoid">
          <a:avLst>
            <a:gd name="adj" fmla="val 76175"/>
          </a:avLst>
        </a:prstGeom>
        <a:solidFill>
          <a:schemeClr val="accent5">
            <a:hueOff val="371392"/>
            <a:satOff val="10150"/>
            <a:lumOff val="411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Watching a demo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Looking at an exhibit</a:t>
          </a:r>
        </a:p>
      </dsp:txBody>
      <dsp:txXfrm>
        <a:off x="2099830" y="1807594"/>
        <a:ext cx="2685029" cy="903797"/>
      </dsp:txXfrm>
    </dsp:sp>
    <dsp:sp modelId="{16245D8E-0CA5-4763-97B5-5FED6029CD10}">
      <dsp:nvSpPr>
        <dsp:cNvPr id="0" name=""/>
        <dsp:cNvSpPr/>
      </dsp:nvSpPr>
      <dsp:spPr>
        <a:xfrm>
          <a:off x="688468" y="2711390"/>
          <a:ext cx="5507752" cy="903797"/>
        </a:xfrm>
        <a:prstGeom prst="trapezoid">
          <a:avLst>
            <a:gd name="adj" fmla="val 76175"/>
          </a:avLst>
        </a:prstGeom>
        <a:solidFill>
          <a:schemeClr val="accent5">
            <a:hueOff val="557089"/>
            <a:satOff val="15226"/>
            <a:lumOff val="617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Engage in dialog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Giving a talk</a:t>
          </a:r>
        </a:p>
      </dsp:txBody>
      <dsp:txXfrm>
        <a:off x="1652325" y="2711390"/>
        <a:ext cx="3580038" cy="903797"/>
      </dsp:txXfrm>
    </dsp:sp>
    <dsp:sp modelId="{327AC229-6B60-4491-94A0-7ACD56108FE9}">
      <dsp:nvSpPr>
        <dsp:cNvPr id="0" name=""/>
        <dsp:cNvSpPr/>
      </dsp:nvSpPr>
      <dsp:spPr>
        <a:xfrm>
          <a:off x="0" y="3615187"/>
          <a:ext cx="6884690" cy="903797"/>
        </a:xfrm>
        <a:prstGeom prst="trapezoid">
          <a:avLst>
            <a:gd name="adj" fmla="val 76175"/>
          </a:avLst>
        </a:prstGeom>
        <a:solidFill>
          <a:schemeClr val="accent5">
            <a:hueOff val="742785"/>
            <a:satOff val="20301"/>
            <a:lumOff val="8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Simulating the experience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</a:rPr>
            <a:t>Doing the real thing</a:t>
          </a:r>
        </a:p>
      </dsp:txBody>
      <dsp:txXfrm>
        <a:off x="1204820" y="3615187"/>
        <a:ext cx="4475048" cy="903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F5036-ED86-459C-A0B8-FE373E9A879F}" type="datetimeFigureOut">
              <a:rPr lang="en-US" smtClean="0"/>
              <a:t>8/20/26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59460-3D03-4F91-B21C-7718853F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63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41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  as examples needed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53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27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course we will examine these core instructional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9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way to understand how this works is by looking at the Retention Pyramid.</a:t>
            </a:r>
          </a:p>
          <a:p>
            <a:r>
              <a:rPr lang="en-US" dirty="0"/>
              <a:t>Top of this pyramid shows activities that provide LESS retention, moving down the activities provide MORE retention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DE1EF1-6F78-4C7B-A9C8-1D9B7E28558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43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here or after covering these items?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Can you restructure your class to prioritize in this order: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Skills Practice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Demonstration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Lecture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61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35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48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52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13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6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90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49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7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35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0063-F9F8-4CE1-A816-3DAC1E26F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F8CC6-6B7E-5593-EE32-52524581F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81354-75C4-F139-6B43-9C4EE76D6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A5FA6-EC83-ACB7-5B26-D11BD6641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28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57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215E2-B3E9-42F4-E53E-754346D2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38F92-3229-06D6-81ED-B88318F38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F63B7-E57A-CAF2-6B97-C5443271A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6D48D-1765-7B57-C40C-036CC47523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21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482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736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76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56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840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59460-3D03-4F91-B21C-7718853FC57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02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9" cy="255475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7500385" y="1828799"/>
            <a:ext cx="990599" cy="228659"/>
          </a:xfrm>
          <a:prstGeom prst="rect">
            <a:avLst/>
          </a:prstGeom>
        </p:spPr>
        <p:txBody>
          <a:bodyPr anchor="t" anchorCtr="0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E78D500-27EB-9748-AC50-0E66598C3E66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6236209" y="3264406"/>
            <a:ext cx="3859795" cy="2286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5279" y="292609"/>
            <a:ext cx="628813" cy="767687"/>
          </a:xfrm>
        </p:spPr>
        <p:txBody>
          <a:bodyPr/>
          <a:lstStyle>
            <a:lvl1pPr>
              <a:defRPr sz="2800" b="0" i="0" baseline="0">
                <a:latin typeface="+mj-lt"/>
              </a:defRPr>
            </a:lvl1pPr>
          </a:lstStyle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9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8C507-B02B-A548-8705-3919AC0D6616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305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F433884F-11A2-0742-AA75-BBE110C33B35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3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3B6E136F-354B-F648-9DAB-57AC96CEFD03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0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490"/>
            <a:ext cx="3636978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79" cy="277131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2F11B30E-6BCF-3C48-BF8E-6D2EA6156F93}" type="datetime1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B2EBF86C-C3F5-8E4A-89CB-E9D9C037DAD8}" type="datetime1">
              <a:rPr lang="en-US" smtClean="0"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4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F6FAD0DA-510D-F946-B720-5B5B9CB97C9E}" type="datetime1">
              <a:rPr lang="en-US" smtClean="0"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6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97437"/>
            <a:ext cx="271258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086844"/>
            <a:ext cx="2712590" cy="292541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69770781-47CA-224A-95C8-B8AE473F430A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8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362190"/>
            <a:ext cx="2987087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591" y="3088562"/>
            <a:ext cx="3001938" cy="244863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AF1FC22F-1B6A-BB41-A700-66E35712E807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80779E47-E692-1748-A0D7-B18C325C063C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4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Rectangle 13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0"/>
            <a:ext cx="6422004" cy="165311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509006"/>
            <a:ext cx="6422003" cy="2515873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6CAFB34E-89C8-4D49-A312-CE863916B67B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93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0" name="TextBox 9"/>
          <p:cNvSpPr txBox="1"/>
          <p:nvPr/>
        </p:nvSpPr>
        <p:spPr>
          <a:xfrm>
            <a:off x="644721" y="654263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7454" y="2900539"/>
            <a:ext cx="538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9" y="914401"/>
            <a:ext cx="6160385" cy="289487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87279" y="3814473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E1E5D3B-B288-C440-A667-7F6590587F2C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46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399"/>
            <a:ext cx="6422004" cy="209550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4D99C6B7-837A-4041-9660-D40FA42E553A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60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84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884" y="2489199"/>
            <a:ext cx="231098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8884" y="3147164"/>
            <a:ext cx="2310988" cy="287771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9201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4"/>
            <a:ext cx="232675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39" cy="288836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9E960CE0-41D2-B341-931C-03D765EA753A}" type="datetime1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74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36973"/>
            <a:ext cx="6423592" cy="69999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39" y="4188546"/>
            <a:ext cx="2314064" cy="64901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8" y="4837558"/>
            <a:ext cx="2309280" cy="118732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7" y="4188546"/>
            <a:ext cx="233090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9200"/>
            <a:ext cx="2025182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7" y="4846509"/>
            <a:ext cx="2330904" cy="11783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84814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5" y="2489200"/>
            <a:ext cx="201883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6510"/>
            <a:ext cx="2299492" cy="118902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CE67B9DD-CDBB-8E47-ADD2-0D7034E20984}" type="datetime1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0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1" y="2489200"/>
            <a:ext cx="6343201" cy="35306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B87AD7FD-85FF-4545-B69D-A768335768AD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26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235" y="1447799"/>
            <a:ext cx="4435439" cy="45719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/>
          <a:lstStyle/>
          <a:p>
            <a:fld id="{2C93DFE4-E028-FF4E-8487-91EE6D6AA388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10CB7-1242-4C60-9F29-797FB2B0C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gray">
            <a:xfrm>
              <a:off x="485023" y="1854142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3564" y="925605"/>
            <a:ext cx="6346078" cy="7113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C2EBAC89-C58D-C54B-B47C-74352B0A7388}" type="datetime1">
              <a:rPr lang="en-US" smtClean="0"/>
              <a:t>8/20/26</a:t>
            </a:fld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3C10CB7-1242-4C60-9F29-797FB2B0CA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2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HIo77y12gA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s://www.youtube.com/watch?v=yoD8RMq2Ok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wtl5UrrgU8c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574788D-ADFB-96C1-452E-969D166A0E29}"/>
              </a:ext>
            </a:extLst>
          </p:cNvPr>
          <p:cNvSpPr txBox="1"/>
          <p:nvPr/>
        </p:nvSpPr>
        <p:spPr>
          <a:xfrm>
            <a:off x="948690" y="765810"/>
            <a:ext cx="7258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D8B842"/>
                </a:solidFill>
              </a:rPr>
              <a:t>The Art of Woodworking Instruction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7D63C-FB9A-4774-0B63-BF20E8C3C08D}"/>
              </a:ext>
            </a:extLst>
          </p:cNvPr>
          <p:cNvSpPr txBox="1"/>
          <p:nvPr/>
        </p:nvSpPr>
        <p:spPr>
          <a:xfrm>
            <a:off x="963930" y="1421130"/>
            <a:ext cx="724281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This course is designed for you, our woodworking instructors. Our intent with this course is to provide you with the tools needed to maintain a consistently high level of instruction for all our students.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This is a self study course. To begin, you will need to: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Gather a pen/pencil/digital tool to write with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Click “Slideshow” at the top right of your screen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Click on the screen to progress through the course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A13F7A-4944-5E34-7CEC-651C6EAD9A1C}"/>
              </a:ext>
            </a:extLst>
          </p:cNvPr>
          <p:cNvGrpSpPr/>
          <p:nvPr/>
        </p:nvGrpSpPr>
        <p:grpSpPr>
          <a:xfrm>
            <a:off x="963930" y="4051004"/>
            <a:ext cx="6677247" cy="478465"/>
            <a:chOff x="691116" y="3561907"/>
            <a:chExt cx="6677247" cy="47846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0E418A-F7D9-13F6-8AEF-7FA6201C1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580" b="85852"/>
            <a:stretch>
              <a:fillRect/>
            </a:stretch>
          </p:blipFill>
          <p:spPr>
            <a:xfrm>
              <a:off x="691116" y="3652283"/>
              <a:ext cx="6677247" cy="388089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43D35A2-931B-E986-58C2-DAE1A5988906}"/>
                </a:ext>
              </a:extLst>
            </p:cNvPr>
            <p:cNvSpPr/>
            <p:nvPr/>
          </p:nvSpPr>
          <p:spPr>
            <a:xfrm>
              <a:off x="5539563" y="3561907"/>
              <a:ext cx="946297" cy="47846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520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739A7-4843-A227-FAD4-07DCC75C6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06400"/>
            <a:ext cx="7772400" cy="2387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Art of </a:t>
            </a:r>
            <a:br>
              <a:rPr lang="en-US" dirty="0"/>
            </a:br>
            <a:r>
              <a:rPr lang="en-US" dirty="0"/>
              <a:t>Woodworking Instruction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D0AB67-8928-DD8D-D151-EF9B88531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0"/>
          <a:stretch>
            <a:fillRect/>
          </a:stretch>
        </p:blipFill>
        <p:spPr>
          <a:xfrm>
            <a:off x="1941383" y="3077028"/>
            <a:ext cx="5261234" cy="28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44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F92FCD-9FDC-DE6D-FC6D-C99BDE53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B23AF7-59B1-4AEE-9E74-8E5AF940F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Identify teaching methods that hinder hands on learning.</a:t>
            </a:r>
          </a:p>
          <a:p>
            <a:r>
              <a:rPr lang="en-US" dirty="0">
                <a:latin typeface="Aptos" panose="020B0004020202020204" pitchFamily="34" charset="0"/>
              </a:rPr>
              <a:t>Identify teaching methods that enhance hands on learning.</a:t>
            </a:r>
          </a:p>
          <a:p>
            <a:r>
              <a:rPr lang="en-US" dirty="0">
                <a:latin typeface="Aptos" panose="020B0004020202020204" pitchFamily="34" charset="0"/>
              </a:rPr>
              <a:t>Develop a personal Action Plan for improving instructional techniques.</a:t>
            </a:r>
          </a:p>
          <a:p>
            <a:r>
              <a:rPr lang="en-US" dirty="0">
                <a:latin typeface="Aptos" panose="020B0004020202020204" pitchFamily="34" charset="0"/>
              </a:rPr>
              <a:t>Identify SDFWA teaching </a:t>
            </a:r>
            <a:br>
              <a:rPr lang="en-US" dirty="0">
                <a:latin typeface="Aptos" panose="020B0004020202020204" pitchFamily="34" charset="0"/>
              </a:rPr>
            </a:br>
            <a:r>
              <a:rPr lang="en-US" dirty="0">
                <a:latin typeface="Aptos" panose="020B0004020202020204" pitchFamily="34" charset="0"/>
              </a:rPr>
              <a:t>policies/procedures</a:t>
            </a:r>
          </a:p>
        </p:txBody>
      </p:sp>
      <p:pic>
        <p:nvPicPr>
          <p:cNvPr id="7" name="Picture 6" descr="Woodworking &amp; Carpentry Classes | Woodcraft">
            <a:extLst>
              <a:ext uri="{FF2B5EF4-FFF2-40B4-BE49-F238E27FC236}">
                <a16:creationId xmlns:a16="http://schemas.microsoft.com/office/drawing/2014/main" id="{62BAD543-2EE2-9913-FC69-BACBD6ECD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2" b="35584"/>
          <a:stretch>
            <a:fillRect/>
          </a:stretch>
        </p:blipFill>
        <p:spPr bwMode="auto">
          <a:xfrm>
            <a:off x="5110502" y="3859267"/>
            <a:ext cx="3438689" cy="23696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3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8BDBD-1F9E-E77A-CD09-00C9D9E9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CAC52-438C-0519-A924-8095DACE2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about your own time as a learner—</a:t>
            </a:r>
          </a:p>
          <a:p>
            <a:endParaRPr lang="en-US" dirty="0"/>
          </a:p>
          <a:p>
            <a:pPr lvl="1"/>
            <a:r>
              <a:rPr lang="en-US" dirty="0"/>
              <a:t>Who were your best teachers?</a:t>
            </a:r>
          </a:p>
          <a:p>
            <a:pPr lvl="1"/>
            <a:r>
              <a:rPr lang="en-US" dirty="0"/>
              <a:t>What made them the best teachers?</a:t>
            </a:r>
          </a:p>
          <a:p>
            <a:pPr lvl="1"/>
            <a:r>
              <a:rPr lang="en-US" dirty="0"/>
              <a:t>What did they do that enhanced your </a:t>
            </a:r>
            <a:br>
              <a:rPr lang="en-US" dirty="0"/>
            </a:br>
            <a:r>
              <a:rPr lang="en-US" dirty="0"/>
              <a:t>learning experience?</a:t>
            </a:r>
          </a:p>
          <a:p>
            <a:endParaRPr lang="en-US" dirty="0"/>
          </a:p>
        </p:txBody>
      </p:sp>
      <p:pic>
        <p:nvPicPr>
          <p:cNvPr id="1026" name="Picture 2" descr="Adding SEL Components to a High School ...">
            <a:extLst>
              <a:ext uri="{FF2B5EF4-FFF2-40B4-BE49-F238E27FC236}">
                <a16:creationId xmlns:a16="http://schemas.microsoft.com/office/drawing/2014/main" id="{691C5FAF-E247-3EF5-C6AF-3C3692974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970" y="2912566"/>
            <a:ext cx="3387510" cy="225423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53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55751D-7353-7627-B817-5B0F4DBB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Your List Look Like This?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E5C5696-ABBE-970D-5120-3C022E5EF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Good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034F3-2739-3E88-E401-4604722A49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Set clear goals</a:t>
            </a:r>
          </a:p>
          <a:p>
            <a:r>
              <a:rPr lang="en-US" dirty="0"/>
              <a:t>Provided step by step instruction</a:t>
            </a:r>
          </a:p>
          <a:p>
            <a:r>
              <a:rPr lang="en-US" dirty="0"/>
              <a:t>Used easy to understand language</a:t>
            </a:r>
          </a:p>
          <a:p>
            <a:r>
              <a:rPr lang="en-US" dirty="0"/>
              <a:t>Solicited questions</a:t>
            </a:r>
          </a:p>
          <a:p>
            <a:r>
              <a:rPr lang="en-US" dirty="0"/>
              <a:t>Checked your understanding</a:t>
            </a:r>
          </a:p>
          <a:p>
            <a:r>
              <a:rPr lang="en-US" dirty="0"/>
              <a:t>Used time efficiently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F3DF5E-173E-33F3-A39B-7DB466BD7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Poor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D6F5B04-4708-4545-C422-BA01C0CF17C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Mumbled their speech</a:t>
            </a:r>
          </a:p>
          <a:p>
            <a:r>
              <a:rPr lang="en-US" dirty="0"/>
              <a:t>Went off topic easily</a:t>
            </a:r>
          </a:p>
          <a:p>
            <a:r>
              <a:rPr lang="en-US" dirty="0"/>
              <a:t>Talked too much</a:t>
            </a:r>
          </a:p>
          <a:p>
            <a:r>
              <a:rPr lang="en-US" dirty="0"/>
              <a:t>Used too many slides</a:t>
            </a:r>
          </a:p>
          <a:p>
            <a:r>
              <a:rPr lang="en-US" dirty="0"/>
              <a:t>Used unreadable slides</a:t>
            </a:r>
          </a:p>
          <a:p>
            <a:r>
              <a:rPr lang="en-US" dirty="0"/>
              <a:t>Attempted to cover too much content / Ran out of time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6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971A93E-1056-29D9-254F-5172DA785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would like to …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9DDD9B1-DACD-F69E-2CEE-8446315C2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Reflect on your teaching:</a:t>
            </a:r>
          </a:p>
          <a:p>
            <a:pPr lvl="1">
              <a:buSzPct val="60000"/>
            </a:pPr>
            <a:r>
              <a:rPr lang="en-US" dirty="0"/>
              <a:t>What do you already </a:t>
            </a:r>
            <a:r>
              <a:rPr lang="en-US" b="1" dirty="0">
                <a:solidFill>
                  <a:srgbClr val="A5300F"/>
                </a:solidFill>
              </a:rPr>
              <a:t>do well</a:t>
            </a:r>
            <a:r>
              <a:rPr lang="en-US" dirty="0"/>
              <a:t>?</a:t>
            </a:r>
          </a:p>
          <a:p>
            <a:pPr lvl="1">
              <a:buSzPct val="60000"/>
            </a:pPr>
            <a:r>
              <a:rPr lang="en-US" dirty="0"/>
              <a:t>What would you like </a:t>
            </a:r>
            <a:r>
              <a:rPr lang="en-US" b="1" dirty="0">
                <a:solidFill>
                  <a:schemeClr val="accent1"/>
                </a:solidFill>
              </a:rPr>
              <a:t>to improve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/>
              <a:t>We will come back to this self assessment throughout this course.</a:t>
            </a:r>
          </a:p>
        </p:txBody>
      </p:sp>
      <p:pic>
        <p:nvPicPr>
          <p:cNvPr id="2" name="Picture 2" descr="Woodworking Class: Introduction to Hand ...">
            <a:extLst>
              <a:ext uri="{FF2B5EF4-FFF2-40B4-BE49-F238E27FC236}">
                <a16:creationId xmlns:a16="http://schemas.microsoft.com/office/drawing/2014/main" id="{AE39EF10-1593-CC88-0438-EDF124557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990" y="4152823"/>
            <a:ext cx="4150316" cy="232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01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6A1B-4A55-F848-4603-A8B509F81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6346078" cy="711359"/>
          </a:xfrm>
        </p:spPr>
        <p:txBody>
          <a:bodyPr/>
          <a:lstStyle/>
          <a:p>
            <a:r>
              <a:rPr lang="en-US" dirty="0"/>
              <a:t>Core Instructional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AC114-3237-AB1A-0DFE-D446B3B5C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343201" cy="3530600"/>
          </a:xfrm>
        </p:spPr>
        <p:txBody>
          <a:bodyPr/>
          <a:lstStyle/>
          <a:p>
            <a:r>
              <a:rPr lang="en-US" dirty="0"/>
              <a:t> Lecture (student listens)</a:t>
            </a:r>
          </a:p>
          <a:p>
            <a:r>
              <a:rPr lang="en-US" dirty="0"/>
              <a:t> Demonstration (student watches)</a:t>
            </a:r>
          </a:p>
          <a:p>
            <a:r>
              <a:rPr lang="en-US" dirty="0"/>
              <a:t> Skills Practice (student does)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A5300F"/>
                </a:solidFill>
              </a:rPr>
              <a:t>Consider your own teaching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Do you use these methods?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Which do you think has the biggest impact? 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i="1" dirty="0"/>
              <a:t>Let’s find out….</a:t>
            </a:r>
          </a:p>
        </p:txBody>
      </p:sp>
      <p:pic>
        <p:nvPicPr>
          <p:cNvPr id="1026" name="Picture 2" descr="Self-assessment for Learning and ...">
            <a:extLst>
              <a:ext uri="{FF2B5EF4-FFF2-40B4-BE49-F238E27FC236}">
                <a16:creationId xmlns:a16="http://schemas.microsoft.com/office/drawing/2014/main" id="{38E18E6C-1941-C4EE-B82D-EAD169F4D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537" y="255746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78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BD45FF-A850-4CAF-9507-FE39CF95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6346078" cy="711359"/>
          </a:xfrm>
        </p:spPr>
        <p:txBody>
          <a:bodyPr/>
          <a:lstStyle/>
          <a:p>
            <a:r>
              <a:rPr lang="en-US" dirty="0"/>
              <a:t>The Retention Pyramid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FBE05B1-2622-4101-A246-9A311B2F91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845462"/>
              </p:ext>
            </p:extLst>
          </p:nvPr>
        </p:nvGraphicFramePr>
        <p:xfrm>
          <a:off x="222250" y="2213906"/>
          <a:ext cx="6884690" cy="451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494AB435-8FBB-4F18-BE4F-E312545661CF}"/>
              </a:ext>
            </a:extLst>
          </p:cNvPr>
          <p:cNvSpPr txBox="1"/>
          <p:nvPr/>
        </p:nvSpPr>
        <p:spPr>
          <a:xfrm>
            <a:off x="7880026" y="2029240"/>
            <a:ext cx="132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779038"/>
                </a:solidFill>
                <a:latin typeface="Tahoma"/>
                <a:cs typeface="Tahoma"/>
              </a:rPr>
              <a:t>Passive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F54087-C75D-49B8-9EA7-DDEE8C0B5F62}"/>
              </a:ext>
            </a:extLst>
          </p:cNvPr>
          <p:cNvSpPr txBox="1"/>
          <p:nvPr/>
        </p:nvSpPr>
        <p:spPr>
          <a:xfrm>
            <a:off x="7816176" y="6325624"/>
            <a:ext cx="1448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779038"/>
                </a:solidFill>
                <a:latin typeface="Tahoma"/>
                <a:cs typeface="Tahoma"/>
              </a:rPr>
              <a:t>Active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10EBD2A-68AE-40EC-AE19-3CD3859DBB11}"/>
              </a:ext>
            </a:extLst>
          </p:cNvPr>
          <p:cNvSpPr/>
          <p:nvPr/>
        </p:nvSpPr>
        <p:spPr>
          <a:xfrm rot="5400000">
            <a:off x="6614715" y="4034392"/>
            <a:ext cx="3894396" cy="752619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36000">
                <a:srgbClr val="6D8434"/>
              </a:gs>
              <a:gs pos="65000">
                <a:srgbClr val="37421A"/>
              </a:gs>
              <a:gs pos="100000">
                <a:srgbClr val="37421A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00F600"/>
                  </a:gs>
                  <a:gs pos="70000">
                    <a:srgbClr val="007A00"/>
                  </a:gs>
                  <a:gs pos="100000">
                    <a:srgbClr val="007A00"/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A5537-B931-DF01-7FED-5C477E4892CF}"/>
              </a:ext>
            </a:extLst>
          </p:cNvPr>
          <p:cNvSpPr txBox="1"/>
          <p:nvPr/>
        </p:nvSpPr>
        <p:spPr>
          <a:xfrm>
            <a:off x="4915433" y="3444198"/>
            <a:ext cx="1851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/>
                <a:cs typeface="Tahoma"/>
              </a:rPr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D3A1CE-DBA7-3DB2-1441-EEE26D69B902}"/>
              </a:ext>
            </a:extLst>
          </p:cNvPr>
          <p:cNvSpPr txBox="1"/>
          <p:nvPr/>
        </p:nvSpPr>
        <p:spPr>
          <a:xfrm>
            <a:off x="5537275" y="4340159"/>
            <a:ext cx="2256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/>
                <a:cs typeface="Tahoma"/>
              </a:rPr>
              <a:t>Demonstration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22EF1-79E4-102E-F59F-BFBD82DA9010}"/>
              </a:ext>
            </a:extLst>
          </p:cNvPr>
          <p:cNvSpPr txBox="1"/>
          <p:nvPr/>
        </p:nvSpPr>
        <p:spPr>
          <a:xfrm>
            <a:off x="6458385" y="5446162"/>
            <a:ext cx="2246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/>
                <a:cs typeface="Tahoma"/>
              </a:rPr>
              <a:t>Skills Practice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EFD2DA-4C43-87FA-A768-E6D00DAF4699}"/>
              </a:ext>
            </a:extLst>
          </p:cNvPr>
          <p:cNvSpPr txBox="1"/>
          <p:nvPr/>
        </p:nvSpPr>
        <p:spPr>
          <a:xfrm>
            <a:off x="4319537" y="2566373"/>
            <a:ext cx="1925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/>
                <a:cs typeface="Tahoma"/>
              </a:rPr>
              <a:t>Sleep</a:t>
            </a:r>
          </a:p>
        </p:txBody>
      </p:sp>
    </p:spTree>
    <p:extLst>
      <p:ext uri="{BB962C8B-B14F-4D97-AF65-F5344CB8AC3E}">
        <p14:creationId xmlns:p14="http://schemas.microsoft.com/office/powerpoint/2010/main" val="85009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5B346-960D-9CA7-A1DB-8D646B2B0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44C69-FD1F-6080-10A6-82D0AD67C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Self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5E80C-39FB-CB2D-2EF1-41FF980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899987" cy="353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5300F"/>
                </a:solidFill>
              </a:rPr>
              <a:t>Think about your teaching methods.</a:t>
            </a:r>
          </a:p>
          <a:p>
            <a:r>
              <a:rPr lang="en-US" dirty="0"/>
              <a:t>What percentage of time do you allow for lecture, demonstrations, and skills practice?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course will help you:</a:t>
            </a:r>
          </a:p>
          <a:p>
            <a:pPr marL="0" indent="0">
              <a:buNone/>
            </a:pPr>
            <a:r>
              <a:rPr lang="en-US" b="1" dirty="0"/>
              <a:t>Build the skills needed </a:t>
            </a:r>
            <a:r>
              <a:rPr lang="en-US" dirty="0"/>
              <a:t>to </a:t>
            </a:r>
            <a:r>
              <a:rPr lang="en-US" b="1" dirty="0"/>
              <a:t>apply these methods </a:t>
            </a:r>
            <a:r>
              <a:rPr lang="en-US" dirty="0"/>
              <a:t>to ensure the </a:t>
            </a:r>
            <a:r>
              <a:rPr lang="en-US" b="1" dirty="0"/>
              <a:t>best learning experience </a:t>
            </a:r>
            <a:r>
              <a:rPr lang="en-US" dirty="0"/>
              <a:t>for your students!</a:t>
            </a:r>
          </a:p>
          <a:p>
            <a:endParaRPr lang="en-US" dirty="0"/>
          </a:p>
        </p:txBody>
      </p:sp>
      <p:pic>
        <p:nvPicPr>
          <p:cNvPr id="8" name="Picture 7" descr="Self-assessment Educational Assessment ...">
            <a:extLst>
              <a:ext uri="{FF2B5EF4-FFF2-40B4-BE49-F238E27FC236}">
                <a16:creationId xmlns:a16="http://schemas.microsoft.com/office/drawing/2014/main" id="{33356CE7-F4AA-3880-38F8-D19BF2198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1" t="33863" r="5956" b="6087"/>
          <a:stretch>
            <a:fillRect/>
          </a:stretch>
        </p:blipFill>
        <p:spPr bwMode="auto">
          <a:xfrm>
            <a:off x="748947" y="740226"/>
            <a:ext cx="1040606" cy="10548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023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ACDE4-D2DB-D3A3-98B5-12D0AED7B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first…Preparation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A4F31-AC17-BF34-5892-D9472DD87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343201" cy="3545840"/>
          </a:xfrm>
        </p:spPr>
        <p:txBody>
          <a:bodyPr>
            <a:normAutofit/>
          </a:bodyPr>
          <a:lstStyle/>
          <a:p>
            <a:r>
              <a:rPr lang="en-US" dirty="0"/>
              <a:t>Identify your course learning objectives</a:t>
            </a:r>
          </a:p>
          <a:p>
            <a:r>
              <a:rPr lang="en-US" dirty="0"/>
              <a:t>Gather (or create) materials that will </a:t>
            </a:r>
            <a:br>
              <a:rPr lang="en-US" dirty="0"/>
            </a:br>
            <a:r>
              <a:rPr lang="en-US" dirty="0"/>
              <a:t>support student learning</a:t>
            </a:r>
          </a:p>
          <a:p>
            <a:pPr lvl="1">
              <a:buSzPct val="60000"/>
            </a:pPr>
            <a:r>
              <a:rPr lang="en-US" dirty="0"/>
              <a:t>Visual aides</a:t>
            </a:r>
          </a:p>
          <a:p>
            <a:pPr lvl="1">
              <a:buSzPct val="60000"/>
            </a:pPr>
            <a:r>
              <a:rPr lang="en-US" dirty="0"/>
              <a:t>Step-by-step instructions at the right </a:t>
            </a:r>
            <a:br>
              <a:rPr lang="en-US" dirty="0"/>
            </a:br>
            <a:r>
              <a:rPr lang="en-US" dirty="0"/>
              <a:t>level of detail</a:t>
            </a:r>
          </a:p>
          <a:p>
            <a:pPr lvl="1">
              <a:buSzPct val="60000"/>
            </a:pPr>
            <a:r>
              <a:rPr lang="en-US" dirty="0"/>
              <a:t>Self-learning resources/videos</a:t>
            </a:r>
          </a:p>
          <a:p>
            <a:pPr lvl="1">
              <a:buSzPct val="60000"/>
            </a:pPr>
            <a:r>
              <a:rPr lang="en-US" dirty="0"/>
              <a:t>Give pre-work if appropriate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254F48-8FEA-4622-A2A9-A93B5EB42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644" y="5434303"/>
            <a:ext cx="1543356" cy="677922"/>
          </a:xfrm>
          <a:prstGeom prst="rect">
            <a:avLst/>
          </a:prstGeom>
        </p:spPr>
      </p:pic>
      <p:pic>
        <p:nvPicPr>
          <p:cNvPr id="5" name="Picture 2" descr="teacher planning cartoon with homework and the caption &quot;We have homework too, it's called teacher preparation.&quot; by Norman Jung">
            <a:extLst>
              <a:ext uri="{FF2B5EF4-FFF2-40B4-BE49-F238E27FC236}">
                <a16:creationId xmlns:a16="http://schemas.microsoft.com/office/drawing/2014/main" id="{D2B630C0-84A3-8F26-961B-B2048EDC4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57" y="2520299"/>
            <a:ext cx="3354457" cy="373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050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D5664-09BD-0682-1535-C2B4C3F6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Student resource examples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044D5-8A85-A2B7-FA51-D0822A313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542990"/>
            <a:ext cx="4103592" cy="4115262"/>
          </a:xfrm>
        </p:spPr>
        <p:txBody>
          <a:bodyPr>
            <a:normAutofit/>
          </a:bodyPr>
          <a:lstStyle/>
          <a:p>
            <a:r>
              <a:rPr lang="en-US" dirty="0"/>
              <a:t>Handouts</a:t>
            </a:r>
          </a:p>
          <a:p>
            <a:pPr lvl="1">
              <a:buSzPct val="60000"/>
            </a:pPr>
            <a:r>
              <a:rPr lang="en-US" dirty="0"/>
              <a:t>Concise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Online Videos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1809AA-F787-B789-E4ED-ED1A0D8868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3" r="14899" b="4687"/>
          <a:stretch>
            <a:fillRect/>
          </a:stretch>
        </p:blipFill>
        <p:spPr>
          <a:xfrm>
            <a:off x="1000755" y="3367950"/>
            <a:ext cx="3847157" cy="23723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FB3AC1-558D-F89E-A208-996465AC20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65" t="5581" r="7210" b="6015"/>
          <a:stretch>
            <a:fillRect/>
          </a:stretch>
        </p:blipFill>
        <p:spPr>
          <a:xfrm>
            <a:off x="5111287" y="3377601"/>
            <a:ext cx="3793619" cy="2165950"/>
          </a:xfrm>
          <a:prstGeom prst="rect">
            <a:avLst/>
          </a:prstGeom>
          <a:ln w="9525"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5E2281-9BE4-4788-9909-DBDA289E3AD9}"/>
              </a:ext>
            </a:extLst>
          </p:cNvPr>
          <p:cNvSpPr txBox="1">
            <a:spLocks/>
          </p:cNvSpPr>
          <p:nvPr/>
        </p:nvSpPr>
        <p:spPr>
          <a:xfrm>
            <a:off x="5098251" y="2542990"/>
            <a:ext cx="4103592" cy="353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Diagrams</a:t>
            </a:r>
          </a:p>
          <a:p>
            <a:pPr lvl="1">
              <a:buSzPct val="60000"/>
            </a:pPr>
            <a:r>
              <a:rPr lang="en-US" sz="1700" dirty="0"/>
              <a:t>Clearly marked </a:t>
            </a:r>
            <a:r>
              <a:rPr lang="en-US" dirty="0"/>
              <a:t>																								</a:t>
            </a:r>
          </a:p>
          <a:p>
            <a:pPr marL="0" indent="0">
              <a:buFont typeface="Wingdings 3" charset="2"/>
              <a:buNone/>
            </a:pPr>
            <a:endParaRPr lang="en-US" dirty="0"/>
          </a:p>
          <a:p>
            <a:pPr marL="0" indent="0">
              <a:buFont typeface="Wingdings 3" charset="2"/>
              <a:buNone/>
            </a:pPr>
            <a:r>
              <a:rPr lang="en-US" dirty="0"/>
              <a:t>     																																			</a:t>
            </a:r>
          </a:p>
          <a:p>
            <a:pPr marL="0" indent="0">
              <a:buFont typeface="Wingdings 3" charset="2"/>
              <a:buNone/>
            </a:pPr>
            <a:r>
              <a:rPr lang="en-US" dirty="0"/>
              <a:t>			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B13160-80A0-38EA-6108-D0DED7BF87C9}"/>
              </a:ext>
            </a:extLst>
          </p:cNvPr>
          <p:cNvSpPr/>
          <p:nvPr/>
        </p:nvSpPr>
        <p:spPr>
          <a:xfrm>
            <a:off x="5060817" y="3379380"/>
            <a:ext cx="3793619" cy="236091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9525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53456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F9B4B6-F449-B97C-A568-2AD8E0BA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7322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SDFWA Resource Center on Google Drive</a:t>
            </a:r>
            <a:br>
              <a:rPr lang="en-US" dirty="0"/>
            </a:br>
            <a:r>
              <a:rPr lang="en-US" sz="2800" i="1" dirty="0"/>
              <a:t>The home for your teaching materials</a:t>
            </a:r>
            <a:endParaRPr lang="en-US" i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470C81-E747-671D-CC58-8D5B76BC0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4182"/>
          <a:stretch>
            <a:fillRect/>
          </a:stretch>
        </p:blipFill>
        <p:spPr>
          <a:xfrm>
            <a:off x="765809" y="2219569"/>
            <a:ext cx="7623811" cy="31753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02A6B-CD46-146C-3709-249C89FB09E8}"/>
              </a:ext>
            </a:extLst>
          </p:cNvPr>
          <p:cNvSpPr txBox="1"/>
          <p:nvPr/>
        </p:nvSpPr>
        <p:spPr>
          <a:xfrm>
            <a:off x="628650" y="5536444"/>
            <a:ext cx="7886700" cy="9541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Post your materials on the SDFWA Resource Center under your class name. 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Send students the link to the folder for your class (select your class folder on Google Drive, then copy the link in the address bar).</a:t>
            </a:r>
          </a:p>
        </p:txBody>
      </p:sp>
    </p:spTree>
    <p:extLst>
      <p:ext uri="{BB962C8B-B14F-4D97-AF65-F5344CB8AC3E}">
        <p14:creationId xmlns:p14="http://schemas.microsoft.com/office/powerpoint/2010/main" val="378171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BB03C-EBF9-E444-14C8-87A3B857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1D31-30CB-3B94-2839-F789FA1B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Preparation: Self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30DED-F55C-CBF4-6582-1496ABC47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598820"/>
            <a:ext cx="4115867" cy="3420979"/>
          </a:xfrm>
        </p:spPr>
        <p:txBody>
          <a:bodyPr/>
          <a:lstStyle/>
          <a:p>
            <a:r>
              <a:rPr lang="en-US" dirty="0"/>
              <a:t>Have you prepared handouts?  </a:t>
            </a:r>
          </a:p>
          <a:p>
            <a:pPr lvl="1"/>
            <a:r>
              <a:rPr lang="en-US" dirty="0"/>
              <a:t>How do students access them?</a:t>
            </a:r>
          </a:p>
          <a:p>
            <a:pPr lvl="1"/>
            <a:r>
              <a:rPr lang="en-US" dirty="0"/>
              <a:t>Are they concise, step by step?</a:t>
            </a:r>
          </a:p>
          <a:p>
            <a:r>
              <a:rPr lang="en-US" dirty="0"/>
              <a:t>Is there course pre-work?  Should there be?</a:t>
            </a:r>
          </a:p>
          <a:p>
            <a:r>
              <a:rPr lang="en-US" dirty="0"/>
              <a:t>Are there good teaching videos that can prepare the students for your course or serve to enhance learning after the course?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EC281-46F8-276C-AC6F-24B3835A36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15" t="3443" r="6783"/>
          <a:stretch>
            <a:fillRect/>
          </a:stretch>
        </p:blipFill>
        <p:spPr>
          <a:xfrm>
            <a:off x="5463908" y="2716567"/>
            <a:ext cx="3258105" cy="370366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Picture 5" descr="Self-assessment Educational Assessment ...">
            <a:extLst>
              <a:ext uri="{FF2B5EF4-FFF2-40B4-BE49-F238E27FC236}">
                <a16:creationId xmlns:a16="http://schemas.microsoft.com/office/drawing/2014/main" id="{9B28DFD9-6A62-D80F-0F2B-32BA4A765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1" t="33863" r="5956" b="6087"/>
          <a:stretch>
            <a:fillRect/>
          </a:stretch>
        </p:blipFill>
        <p:spPr bwMode="auto">
          <a:xfrm>
            <a:off x="748947" y="740226"/>
            <a:ext cx="1040606" cy="10548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842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1EE7-BDBE-B4B8-3857-F57A4C17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47C540-A491-752C-903A-6CB0511D4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199"/>
            <a:ext cx="6343201" cy="42164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Think of a lecture as theater—the best lecturers use these skills</a:t>
            </a:r>
          </a:p>
          <a:p>
            <a:pPr lvl="1"/>
            <a:r>
              <a:rPr lang="en-US" dirty="0"/>
              <a:t> Ice breaker-”what do you hope to learn today”</a:t>
            </a:r>
          </a:p>
          <a:p>
            <a:pPr lvl="1"/>
            <a:r>
              <a:rPr lang="en-US" dirty="0"/>
              <a:t> Clear speech: diction and speed</a:t>
            </a:r>
          </a:p>
          <a:p>
            <a:pPr lvl="1"/>
            <a:r>
              <a:rPr lang="en-US" dirty="0"/>
              <a:t>Movement and energy</a:t>
            </a:r>
          </a:p>
          <a:p>
            <a:pPr lvl="1"/>
            <a:r>
              <a:rPr lang="en-US" dirty="0"/>
              <a:t>Humor</a:t>
            </a:r>
          </a:p>
          <a:p>
            <a:pPr lvl="1"/>
            <a:r>
              <a:rPr lang="en-US" dirty="0"/>
              <a:t>Engages learners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Create a </a:t>
            </a:r>
            <a:r>
              <a:rPr lang="en-US" sz="1600" dirty="0"/>
              <a:t>dialog</a:t>
            </a:r>
            <a:endParaRPr lang="en-US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Ask questions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Ask about student experience/opinions</a:t>
            </a:r>
          </a:p>
          <a:p>
            <a:r>
              <a:rPr lang="en-US" dirty="0"/>
              <a:t>Stay focused on content; avoid too many </a:t>
            </a:r>
            <a:br>
              <a:rPr lang="en-US" dirty="0"/>
            </a:br>
            <a:r>
              <a:rPr lang="en-US" dirty="0"/>
              <a:t>personal stories</a:t>
            </a:r>
          </a:p>
        </p:txBody>
      </p:sp>
      <p:pic>
        <p:nvPicPr>
          <p:cNvPr id="3076" name="Picture 4" descr="Theatre Skills|S4|Various techniques in ...">
            <a:extLst>
              <a:ext uri="{FF2B5EF4-FFF2-40B4-BE49-F238E27FC236}">
                <a16:creationId xmlns:a16="http://schemas.microsoft.com/office/drawing/2014/main" id="{47399929-1E62-DC58-1719-DBF311624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035" y="4286584"/>
            <a:ext cx="2871537" cy="215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312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2331A-F20A-2E4A-0A8C-CCDD064AF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6346078" cy="711359"/>
          </a:xfrm>
        </p:spPr>
        <p:txBody>
          <a:bodyPr/>
          <a:lstStyle/>
          <a:p>
            <a:r>
              <a:rPr lang="en-US" dirty="0"/>
              <a:t>If You Must Use Slides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9875-0673-7DCB-F530-A77A4758D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343201" cy="3530600"/>
          </a:xfrm>
        </p:spPr>
        <p:txBody>
          <a:bodyPr/>
          <a:lstStyle/>
          <a:p>
            <a:r>
              <a:rPr lang="en-US" dirty="0"/>
              <a:t> Brief content per slide—must be readable</a:t>
            </a:r>
          </a:p>
          <a:p>
            <a:r>
              <a:rPr lang="en-US" dirty="0"/>
              <a:t> Elaborate on the slide content - don’t just read slides</a:t>
            </a:r>
          </a:p>
          <a:p>
            <a:r>
              <a:rPr lang="en-US" dirty="0"/>
              <a:t> Be careful with colors (don’t distract from the message)</a:t>
            </a:r>
          </a:p>
          <a:p>
            <a:r>
              <a:rPr lang="en-US" dirty="0"/>
              <a:t> Use graphics plus text</a:t>
            </a:r>
          </a:p>
          <a:p>
            <a:endParaRPr lang="en-US" dirty="0"/>
          </a:p>
        </p:txBody>
      </p:sp>
      <p:pic>
        <p:nvPicPr>
          <p:cNvPr id="2050" name="Picture 2" descr="18 PowerPoint Dos and Don'ts ...">
            <a:extLst>
              <a:ext uri="{FF2B5EF4-FFF2-40B4-BE49-F238E27FC236}">
                <a16:creationId xmlns:a16="http://schemas.microsoft.com/office/drawing/2014/main" id="{C40AF982-C7B5-3A41-E280-CF101514C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129" y="4584895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F58E0F-7FA5-DF10-11F6-CEF989A93EFF}"/>
              </a:ext>
            </a:extLst>
          </p:cNvPr>
          <p:cNvSpPr/>
          <p:nvPr/>
        </p:nvSpPr>
        <p:spPr>
          <a:xfrm>
            <a:off x="692112" y="4593843"/>
            <a:ext cx="3810001" cy="1208787"/>
          </a:xfrm>
          <a:prstGeom prst="roundRect">
            <a:avLst/>
          </a:prstGeom>
          <a:solidFill>
            <a:srgbClr val="A5300F"/>
          </a:solidFill>
          <a:ln>
            <a:solidFill>
              <a:srgbClr val="A530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CEB80A-AA23-327A-1167-2A5B23F6242B}"/>
              </a:ext>
            </a:extLst>
          </p:cNvPr>
          <p:cNvSpPr txBox="1"/>
          <p:nvPr/>
        </p:nvSpPr>
        <p:spPr>
          <a:xfrm>
            <a:off x="929004" y="4645957"/>
            <a:ext cx="376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 tip: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Review one of the many YouTube videos on PowerPoint do’s/</a:t>
            </a:r>
            <a:r>
              <a:rPr lang="en-US" dirty="0" err="1">
                <a:solidFill>
                  <a:schemeClr val="bg1"/>
                </a:solidFill>
              </a:rPr>
              <a:t>don’t’s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26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9701B-6843-A599-BC3D-6BF922EE0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speak so people listen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2A50-7C13-65C6-D88D-B4524F478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few minutes and watch one of these Ted Talk videos</a:t>
            </a:r>
          </a:p>
          <a:p>
            <a:pPr lvl="1"/>
            <a:r>
              <a:rPr lang="en-US" dirty="0">
                <a:hlinkClick r:id="rId3"/>
              </a:rPr>
              <a:t>https://www.youtube.com/watch?v=FHIo77y12gA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https://www.youtube.com/watch?v=yoD8RMq2OkU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098" name="Picture 2" descr="What Is The Difference Between TED and TEDx? The mission of TED">
            <a:extLst>
              <a:ext uri="{FF2B5EF4-FFF2-40B4-BE49-F238E27FC236}">
                <a16:creationId xmlns:a16="http://schemas.microsoft.com/office/drawing/2014/main" id="{50090D83-729E-30A3-BEB4-4D99EB1BC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229" y="3783674"/>
            <a:ext cx="4056967" cy="23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814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ABA6-50B6-5D2E-8130-8F3AE4E6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Lecture: Self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4BE22-0CA0-532B-7771-E31AFB310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</a:t>
            </a:r>
            <a:r>
              <a:rPr lang="en-US" b="1" dirty="0">
                <a:solidFill>
                  <a:schemeClr val="accent1"/>
                </a:solidFill>
              </a:rPr>
              <a:t>welcome your students</a:t>
            </a:r>
            <a:r>
              <a:rPr lang="en-US" dirty="0"/>
              <a:t>?</a:t>
            </a:r>
          </a:p>
          <a:p>
            <a:r>
              <a:rPr lang="en-US" dirty="0"/>
              <a:t>Are you a fast, medium or slow-paced speaker? Can you vary this?</a:t>
            </a:r>
          </a:p>
          <a:p>
            <a:r>
              <a:rPr lang="en-US" b="1" dirty="0">
                <a:solidFill>
                  <a:schemeClr val="accent1"/>
                </a:solidFill>
              </a:rPr>
              <a:t>Do you use your body, hands, movement</a:t>
            </a:r>
            <a:r>
              <a:rPr lang="en-US" dirty="0"/>
              <a:t> to elaborate as you talk?</a:t>
            </a:r>
          </a:p>
          <a:p>
            <a:r>
              <a:rPr lang="en-US" b="1" dirty="0">
                <a:solidFill>
                  <a:schemeClr val="accent1"/>
                </a:solidFill>
              </a:rPr>
              <a:t>Do you use humor</a:t>
            </a:r>
            <a:r>
              <a:rPr lang="en-US" dirty="0"/>
              <a:t>?</a:t>
            </a:r>
          </a:p>
          <a:p>
            <a:r>
              <a:rPr lang="en-US" dirty="0"/>
              <a:t>What </a:t>
            </a:r>
            <a:r>
              <a:rPr lang="en-US" b="1" dirty="0">
                <a:solidFill>
                  <a:schemeClr val="accent1"/>
                </a:solidFill>
              </a:rPr>
              <a:t>percentage</a:t>
            </a:r>
            <a:r>
              <a:rPr lang="en-US" dirty="0"/>
              <a:t> of class time are you </a:t>
            </a:r>
            <a:r>
              <a:rPr lang="en-US" b="1" dirty="0">
                <a:solidFill>
                  <a:schemeClr val="accent1"/>
                </a:solidFill>
              </a:rPr>
              <a:t>lecturing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How much of your lecture time is </a:t>
            </a:r>
            <a:r>
              <a:rPr lang="en-US" b="1" dirty="0">
                <a:solidFill>
                  <a:srgbClr val="A5300F"/>
                </a:solidFill>
              </a:rPr>
              <a:t>core</a:t>
            </a:r>
            <a:r>
              <a:rPr lang="en-US" dirty="0">
                <a:solidFill>
                  <a:srgbClr val="A5300F"/>
                </a:solidFill>
              </a:rPr>
              <a:t> </a:t>
            </a:r>
            <a:r>
              <a:rPr lang="en-US" b="1" dirty="0">
                <a:solidFill>
                  <a:srgbClr val="A5300F"/>
                </a:solidFill>
              </a:rPr>
              <a:t>content vs. personal story-telling</a:t>
            </a:r>
          </a:p>
          <a:p>
            <a:pPr marL="0" indent="0">
              <a:buNone/>
            </a:pP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pic>
        <p:nvPicPr>
          <p:cNvPr id="6" name="Picture 5" descr="Self-assessment Educational Assessment ...">
            <a:extLst>
              <a:ext uri="{FF2B5EF4-FFF2-40B4-BE49-F238E27FC236}">
                <a16:creationId xmlns:a16="http://schemas.microsoft.com/office/drawing/2014/main" id="{17D0079B-528C-4D31-EE40-19E810AE5B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1" t="33863" r="5956" b="6087"/>
          <a:stretch>
            <a:fillRect/>
          </a:stretch>
        </p:blipFill>
        <p:spPr bwMode="auto">
          <a:xfrm>
            <a:off x="748947" y="740226"/>
            <a:ext cx="1040606" cy="10548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922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The Demonstration Method of Teaching ...">
            <a:extLst>
              <a:ext uri="{FF2B5EF4-FFF2-40B4-BE49-F238E27FC236}">
                <a16:creationId xmlns:a16="http://schemas.microsoft.com/office/drawing/2014/main" id="{756872F7-F763-C3A3-CE24-8AA42A35D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7990"/>
          <a:stretch>
            <a:fillRect/>
          </a:stretch>
        </p:blipFill>
        <p:spPr bwMode="auto">
          <a:xfrm>
            <a:off x="5454127" y="4572816"/>
            <a:ext cx="3689873" cy="196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D9348A-5901-4348-944A-55AD2C668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6346078" cy="711359"/>
          </a:xfrm>
        </p:spPr>
        <p:txBody>
          <a:bodyPr/>
          <a:lstStyle/>
          <a:p>
            <a:r>
              <a:rPr lang="en-US" dirty="0"/>
              <a:t>Demonstrations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D4365-81D3-D6CF-A3FA-242083729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897" y="2432380"/>
            <a:ext cx="6343650" cy="3530600"/>
          </a:xfrm>
        </p:spPr>
        <p:txBody>
          <a:bodyPr>
            <a:normAutofit/>
          </a:bodyPr>
          <a:lstStyle/>
          <a:p>
            <a:r>
              <a:rPr lang="en-US" dirty="0"/>
              <a:t> Give an overview first, identify the end goal</a:t>
            </a:r>
          </a:p>
          <a:p>
            <a:r>
              <a:rPr lang="en-US" dirty="0"/>
              <a:t> Present the task in small, discrete steps</a:t>
            </a:r>
          </a:p>
          <a:p>
            <a:r>
              <a:rPr lang="en-US" dirty="0"/>
              <a:t> Check for understanding along the way</a:t>
            </a:r>
          </a:p>
          <a:p>
            <a:r>
              <a:rPr lang="en-US" dirty="0"/>
              <a:t> The best teachers know/discuss common student errors (due to mis-marking, tool handling, body position, etc.)</a:t>
            </a:r>
          </a:p>
          <a:p>
            <a:r>
              <a:rPr lang="en-US" dirty="0"/>
              <a:t> Summarize what you have done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82" name="Picture 10" descr="Clear and Concise Instruction: Tips and ...">
            <a:extLst>
              <a:ext uri="{FF2B5EF4-FFF2-40B4-BE49-F238E27FC236}">
                <a16:creationId xmlns:a16="http://schemas.microsoft.com/office/drawing/2014/main" id="{5BA8DB8A-EC54-33B5-62FC-7D9C303F5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054" y="2386359"/>
            <a:ext cx="2566182" cy="143706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650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90A0B-73ED-29EC-1EB5-B5ED376DA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7705670" cy="711359"/>
          </a:xfrm>
        </p:spPr>
        <p:txBody>
          <a:bodyPr/>
          <a:lstStyle/>
          <a:p>
            <a:r>
              <a:rPr lang="en-US" dirty="0"/>
              <a:t>           Demonstrations: Self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0948A-1887-A4DE-3F1E-82FE42E94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students </a:t>
            </a:r>
            <a:r>
              <a:rPr lang="en-US" b="1" dirty="0">
                <a:solidFill>
                  <a:schemeClr val="accent1"/>
                </a:solidFill>
              </a:rPr>
              <a:t>know the end goal </a:t>
            </a:r>
            <a:r>
              <a:rPr lang="en-US" dirty="0"/>
              <a:t>before you start your demonstration?</a:t>
            </a:r>
          </a:p>
          <a:p>
            <a:r>
              <a:rPr lang="en-US" dirty="0"/>
              <a:t>How often do you </a:t>
            </a:r>
            <a:r>
              <a:rPr lang="en-US" b="1" dirty="0">
                <a:solidFill>
                  <a:schemeClr val="accent1"/>
                </a:solidFill>
              </a:rPr>
              <a:t>check for understanding </a:t>
            </a:r>
            <a:r>
              <a:rPr lang="en-US" dirty="0"/>
              <a:t>during a demonstration?</a:t>
            </a:r>
          </a:p>
          <a:p>
            <a:r>
              <a:rPr lang="en-US" dirty="0"/>
              <a:t>Do </a:t>
            </a:r>
            <a:r>
              <a:rPr lang="en-US" b="1" dirty="0">
                <a:solidFill>
                  <a:schemeClr val="accent1"/>
                </a:solidFill>
              </a:rPr>
              <a:t>you identify the common errors</a:t>
            </a:r>
            <a:r>
              <a:rPr lang="en-US" dirty="0"/>
              <a:t>?</a:t>
            </a:r>
          </a:p>
          <a:p>
            <a:r>
              <a:rPr lang="en-US" dirty="0"/>
              <a:t>Is your </a:t>
            </a:r>
            <a:r>
              <a:rPr lang="en-US" b="1" dirty="0">
                <a:solidFill>
                  <a:schemeClr val="accent1"/>
                </a:solidFill>
              </a:rPr>
              <a:t>demonstration time efficient</a:t>
            </a:r>
            <a:r>
              <a:rPr lang="en-US" dirty="0"/>
              <a:t>?</a:t>
            </a:r>
          </a:p>
          <a:p>
            <a:r>
              <a:rPr lang="en-US" dirty="0"/>
              <a:t>How can you </a:t>
            </a:r>
            <a:r>
              <a:rPr lang="en-US" b="1" dirty="0">
                <a:solidFill>
                  <a:schemeClr val="accent1"/>
                </a:solidFill>
              </a:rPr>
              <a:t>improve your demonstrations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5FB67D-E7DA-3901-4A0A-B5E0112F0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44"/>
          <a:stretch>
            <a:fillRect/>
          </a:stretch>
        </p:blipFill>
        <p:spPr>
          <a:xfrm>
            <a:off x="5970836" y="3710493"/>
            <a:ext cx="2711599" cy="314750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Picture 8" descr="Self-assessment Educational Assessment ...">
            <a:extLst>
              <a:ext uri="{FF2B5EF4-FFF2-40B4-BE49-F238E27FC236}">
                <a16:creationId xmlns:a16="http://schemas.microsoft.com/office/drawing/2014/main" id="{4EE3467A-970D-66A3-8F04-D84AB71B0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1" t="33863" r="5956" b="6087"/>
          <a:stretch>
            <a:fillRect/>
          </a:stretch>
        </p:blipFill>
        <p:spPr bwMode="auto">
          <a:xfrm>
            <a:off x="748947" y="740226"/>
            <a:ext cx="1040606" cy="10548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09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100">
              <a:srgbClr val="D8D5CF"/>
            </a:gs>
            <a:gs pos="0">
              <a:srgbClr val="CDC6BA"/>
            </a:gs>
            <a:gs pos="100000">
              <a:schemeClr val="bg1"/>
            </a:gs>
          </a:gsLst>
          <a:lin ang="108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71D377-253C-8C10-9631-0954F04B7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5F241-F428-73C2-9844-DD0BB38CB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Practice </a:t>
            </a:r>
          </a:p>
        </p:txBody>
      </p:sp>
      <p:pic>
        <p:nvPicPr>
          <p:cNvPr id="4098" name="Picture 2" descr="Practice Breaks Speed Up Learning ...">
            <a:extLst>
              <a:ext uri="{FF2B5EF4-FFF2-40B4-BE49-F238E27FC236}">
                <a16:creationId xmlns:a16="http://schemas.microsoft.com/office/drawing/2014/main" id="{57D8B7E3-618C-B05D-CEE5-8160DDEE7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191" y="2472131"/>
            <a:ext cx="3988520" cy="319399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2DEDD-8994-1300-0E93-6800FD7BA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199"/>
            <a:ext cx="6343201" cy="3193993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/>
              <a:t>Maximize time for hands-on activity</a:t>
            </a:r>
          </a:p>
          <a:p>
            <a:r>
              <a:rPr lang="en-US" sz="1900" dirty="0"/>
              <a:t>During hands-on activity</a:t>
            </a:r>
          </a:p>
          <a:p>
            <a:pPr lvl="1">
              <a:buSzPct val="60000"/>
            </a:pPr>
            <a:r>
              <a:rPr lang="en-US" sz="1700" b="1" dirty="0">
                <a:solidFill>
                  <a:schemeClr val="accent1"/>
                </a:solidFill>
              </a:rPr>
              <a:t>Observe</a:t>
            </a:r>
            <a:r>
              <a:rPr lang="en-US" sz="1700" dirty="0"/>
              <a:t> students </a:t>
            </a:r>
          </a:p>
          <a:p>
            <a:pPr lvl="1">
              <a:buSzPct val="60000"/>
            </a:pPr>
            <a:r>
              <a:rPr lang="en-US" sz="1700" b="1" dirty="0">
                <a:solidFill>
                  <a:schemeClr val="accent1"/>
                </a:solidFill>
              </a:rPr>
              <a:t>Ask</a:t>
            </a:r>
            <a:r>
              <a:rPr lang="en-US" sz="1700" dirty="0"/>
              <a:t> how they are doing</a:t>
            </a:r>
          </a:p>
          <a:p>
            <a:pPr lvl="1">
              <a:buSzPct val="60000"/>
            </a:pPr>
            <a:r>
              <a:rPr lang="en-US" sz="1700" dirty="0"/>
              <a:t>Be ready to </a:t>
            </a:r>
            <a:r>
              <a:rPr lang="en-US" sz="1700" b="1" dirty="0">
                <a:solidFill>
                  <a:schemeClr val="accent1"/>
                </a:solidFill>
              </a:rPr>
              <a:t>coach</a:t>
            </a:r>
            <a:r>
              <a:rPr lang="en-US" sz="1700" dirty="0"/>
              <a:t> the student vs </a:t>
            </a:r>
            <a:br>
              <a:rPr lang="en-US" sz="1700" dirty="0"/>
            </a:br>
            <a:r>
              <a:rPr lang="en-US" sz="1700" dirty="0">
                <a:solidFill>
                  <a:schemeClr val="tx1"/>
                </a:solidFill>
              </a:rPr>
              <a:t>doing it for them</a:t>
            </a:r>
          </a:p>
          <a:p>
            <a:pPr lvl="1">
              <a:buSzPct val="60000"/>
            </a:pPr>
            <a:r>
              <a:rPr lang="en-US" sz="1700" b="1" dirty="0">
                <a:solidFill>
                  <a:schemeClr val="accent1"/>
                </a:solidFill>
              </a:rPr>
              <a:t>Identify</a:t>
            </a:r>
            <a:r>
              <a:rPr lang="en-US" sz="1700" b="1" dirty="0"/>
              <a:t> </a:t>
            </a:r>
            <a:r>
              <a:rPr lang="en-US" sz="1700" dirty="0"/>
              <a:t>areas for positive feedback </a:t>
            </a:r>
            <a:br>
              <a:rPr lang="en-US" sz="1700" dirty="0"/>
            </a:br>
            <a:r>
              <a:rPr lang="en-US" sz="1700" dirty="0"/>
              <a:t>and provide it</a:t>
            </a:r>
          </a:p>
          <a:p>
            <a:pPr lvl="1">
              <a:buSzPct val="60000"/>
            </a:pPr>
            <a:r>
              <a:rPr lang="en-US" sz="1700" b="1" dirty="0">
                <a:solidFill>
                  <a:schemeClr val="accent1"/>
                </a:solidFill>
              </a:rPr>
              <a:t>Demonstrate</a:t>
            </a:r>
            <a:r>
              <a:rPr lang="en-US" sz="1700" dirty="0"/>
              <a:t> corrective actions </a:t>
            </a:r>
            <a:br>
              <a:rPr lang="en-US" sz="1700" dirty="0"/>
            </a:br>
            <a:r>
              <a:rPr lang="en-US" sz="1700" dirty="0"/>
              <a:t>where needed</a:t>
            </a:r>
          </a:p>
          <a:p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0DA836-519D-A550-B71F-C76EEE60730A}"/>
              </a:ext>
            </a:extLst>
          </p:cNvPr>
          <p:cNvSpPr/>
          <p:nvPr/>
        </p:nvSpPr>
        <p:spPr>
          <a:xfrm>
            <a:off x="863565" y="5666125"/>
            <a:ext cx="5137186" cy="1101050"/>
          </a:xfrm>
          <a:prstGeom prst="roundRect">
            <a:avLst/>
          </a:prstGeom>
          <a:solidFill>
            <a:srgbClr val="A5300F"/>
          </a:solidFill>
          <a:ln>
            <a:solidFill>
              <a:srgbClr val="A530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Pro Tip: </a:t>
            </a:r>
            <a:br>
              <a:rPr lang="en-US" dirty="0"/>
            </a:br>
            <a:r>
              <a:rPr lang="en-US" dirty="0"/>
              <a:t>Watch this video on giving feedback. </a:t>
            </a:r>
            <a:r>
              <a:rPr lang="en-US" dirty="0">
                <a:hlinkClick r:id="rId4"/>
              </a:rPr>
              <a:t>https://www.youtube.com/watch?v=wtl5UrrgU8c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42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7BE1-550B-B046-F718-030623085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6608390" cy="711359"/>
          </a:xfrm>
        </p:spPr>
        <p:txBody>
          <a:bodyPr/>
          <a:lstStyle/>
          <a:p>
            <a:r>
              <a:rPr lang="en-US" dirty="0"/>
              <a:t>           Skills Practice: Self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7E918-4302-ECA1-9973-E6B44F7BA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</a:t>
            </a:r>
            <a:r>
              <a:rPr lang="en-US" b="1" dirty="0">
                <a:solidFill>
                  <a:schemeClr val="accent1"/>
                </a:solidFill>
              </a:rPr>
              <a:t>maximizing time </a:t>
            </a:r>
            <a:r>
              <a:rPr lang="en-US" dirty="0"/>
              <a:t>for skills practice?</a:t>
            </a:r>
          </a:p>
          <a:p>
            <a:r>
              <a:rPr lang="en-US" dirty="0"/>
              <a:t>Are you </a:t>
            </a:r>
            <a:r>
              <a:rPr lang="en-US" b="1" dirty="0">
                <a:solidFill>
                  <a:schemeClr val="accent1"/>
                </a:solidFill>
              </a:rPr>
              <a:t>checking in </a:t>
            </a:r>
            <a:r>
              <a:rPr lang="en-US" dirty="0"/>
              <a:t>with students during practice times?</a:t>
            </a:r>
          </a:p>
          <a:p>
            <a:r>
              <a:rPr lang="en-US" dirty="0"/>
              <a:t>Are you </a:t>
            </a:r>
            <a:r>
              <a:rPr lang="en-US" b="1" dirty="0">
                <a:solidFill>
                  <a:schemeClr val="accent1"/>
                </a:solidFill>
              </a:rPr>
              <a:t>providing positive </a:t>
            </a:r>
            <a:r>
              <a:rPr lang="en-US" dirty="0"/>
              <a:t>feedback? </a:t>
            </a:r>
          </a:p>
          <a:p>
            <a:r>
              <a:rPr lang="en-US" dirty="0"/>
              <a:t>Are you </a:t>
            </a:r>
            <a:r>
              <a:rPr lang="en-US" b="1" dirty="0">
                <a:solidFill>
                  <a:schemeClr val="accent1"/>
                </a:solidFill>
              </a:rPr>
              <a:t>providing corrective </a:t>
            </a:r>
            <a:r>
              <a:rPr lang="en-US" dirty="0"/>
              <a:t>demonstrations when needed?</a:t>
            </a:r>
          </a:p>
          <a:p>
            <a:r>
              <a:rPr lang="en-US" dirty="0"/>
              <a:t>Are you </a:t>
            </a:r>
            <a:r>
              <a:rPr lang="en-US" b="1" dirty="0">
                <a:solidFill>
                  <a:schemeClr val="accent1"/>
                </a:solidFill>
              </a:rPr>
              <a:t>finding common problems</a:t>
            </a:r>
            <a:r>
              <a:rPr lang="en-US" dirty="0"/>
              <a:t> that could benefit from a different teaching approach?</a:t>
            </a:r>
          </a:p>
          <a:p>
            <a:r>
              <a:rPr lang="en-US" dirty="0"/>
              <a:t>Is the </a:t>
            </a:r>
            <a:r>
              <a:rPr lang="en-US" b="1" dirty="0">
                <a:solidFill>
                  <a:schemeClr val="accent1"/>
                </a:solidFill>
              </a:rPr>
              <a:t>allotted time sufficient </a:t>
            </a:r>
            <a:r>
              <a:rPr lang="en-US" dirty="0"/>
              <a:t>for student practice and understanding?</a:t>
            </a:r>
          </a:p>
          <a:p>
            <a:pPr marL="0" indent="0">
              <a:buNone/>
            </a:pP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6" name="Picture 5" descr="Self-assessment Educational Assessment ...">
            <a:extLst>
              <a:ext uri="{FF2B5EF4-FFF2-40B4-BE49-F238E27FC236}">
                <a16:creationId xmlns:a16="http://schemas.microsoft.com/office/drawing/2014/main" id="{4E5B9B95-5026-173F-B4D1-42563BBBB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1" t="33863" r="5956" b="6087"/>
          <a:stretch>
            <a:fillRect/>
          </a:stretch>
        </p:blipFill>
        <p:spPr bwMode="auto">
          <a:xfrm>
            <a:off x="748947" y="740226"/>
            <a:ext cx="1040606" cy="10548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33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D97CC-7FFA-710D-E8E0-54D33237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 </a:t>
            </a:r>
            <a:r>
              <a:rPr lang="en-US" sz="2800" dirty="0"/>
              <a:t>(part 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E5F2-F56D-6970-855D-18DD0E802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934970"/>
            <a:ext cx="6343201" cy="353060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2000" dirty="0"/>
              <a:t>What types of activities result in the most retention?</a:t>
            </a:r>
            <a:br>
              <a:rPr lang="en-US" sz="2000" dirty="0"/>
            </a:br>
            <a:endParaRPr lang="en-US" sz="2000" dirty="0"/>
          </a:p>
          <a:p>
            <a:pPr>
              <a:buFont typeface="+mj-lt"/>
              <a:buAutoNum type="arabicPeriod"/>
            </a:pPr>
            <a:r>
              <a:rPr lang="en-US" sz="2000" dirty="0"/>
              <a:t>The more active a student is (doing, dialog) the more they will _________.</a:t>
            </a:r>
          </a:p>
          <a:p>
            <a:pPr>
              <a:buFont typeface="+mj-lt"/>
              <a:buAutoNum type="arabicPeriod"/>
            </a:pPr>
            <a:r>
              <a:rPr lang="en-US" sz="2000" dirty="0"/>
              <a:t>What are 3 types of resources you can provide to students?</a:t>
            </a:r>
            <a:br>
              <a:rPr lang="en-US" sz="2000" dirty="0"/>
            </a:br>
            <a:endParaRPr lang="en-US" sz="2000" dirty="0"/>
          </a:p>
          <a:p>
            <a:pPr>
              <a:buFont typeface="+mj-lt"/>
              <a:buAutoNum type="arabicPeriod"/>
            </a:pPr>
            <a:r>
              <a:rPr lang="en-US" sz="2000" dirty="0"/>
              <a:t>Where can you find and store student resources?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A1C14B-30D5-29A2-0AF2-DF52E6A114B7}"/>
              </a:ext>
            </a:extLst>
          </p:cNvPr>
          <p:cNvSpPr txBox="1"/>
          <p:nvPr/>
        </p:nvSpPr>
        <p:spPr>
          <a:xfrm>
            <a:off x="1280160" y="332613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Hands on activity, dialog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734F51-7E73-2F04-5A61-A105FCF81BCB}"/>
              </a:ext>
            </a:extLst>
          </p:cNvPr>
          <p:cNvSpPr txBox="1"/>
          <p:nvPr/>
        </p:nvSpPr>
        <p:spPr>
          <a:xfrm>
            <a:off x="2449830" y="3981450"/>
            <a:ext cx="81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retain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B7399-A758-871D-A6DE-5AA4CF35413A}"/>
              </a:ext>
            </a:extLst>
          </p:cNvPr>
          <p:cNvSpPr txBox="1"/>
          <p:nvPr/>
        </p:nvSpPr>
        <p:spPr>
          <a:xfrm>
            <a:off x="1280160" y="5038844"/>
            <a:ext cx="580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Step-by-step instructions, visual aids, diagrams, videos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7F738A-0D15-7F05-8DFE-810AE93CD62D}"/>
              </a:ext>
            </a:extLst>
          </p:cNvPr>
          <p:cNvSpPr txBox="1"/>
          <p:nvPr/>
        </p:nvSpPr>
        <p:spPr>
          <a:xfrm>
            <a:off x="1280160" y="5891080"/>
            <a:ext cx="562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SDFWA Resource Center on Google Drive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B6EF7-1CEE-54AE-1411-6C9ECF9A274D}"/>
              </a:ext>
            </a:extLst>
          </p:cNvPr>
          <p:cNvSpPr txBox="1"/>
          <p:nvPr/>
        </p:nvSpPr>
        <p:spPr>
          <a:xfrm>
            <a:off x="863564" y="2185392"/>
            <a:ext cx="7331746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Instructions: </a:t>
            </a:r>
            <a:r>
              <a:rPr lang="en-US" b="1" i="1" dirty="0">
                <a:solidFill>
                  <a:srgbClr val="C00000"/>
                </a:solidFill>
              </a:rPr>
              <a:t>Write down your answer to the question, then click on the screen to reveal the answer. Repeat for each question.</a:t>
            </a:r>
          </a:p>
        </p:txBody>
      </p:sp>
    </p:spTree>
    <p:extLst>
      <p:ext uri="{BB962C8B-B14F-4D97-AF65-F5344CB8AC3E}">
        <p14:creationId xmlns:p14="http://schemas.microsoft.com/office/powerpoint/2010/main" val="371589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83C92-4593-9C94-6C47-D85ACDC5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D95FE-ECA7-8602-4E0F-B7AEEFCA0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94185"/>
            <a:ext cx="6346078" cy="711359"/>
          </a:xfrm>
        </p:spPr>
        <p:txBody>
          <a:bodyPr/>
          <a:lstStyle/>
          <a:p>
            <a:r>
              <a:rPr lang="en-US" dirty="0"/>
              <a:t>Quick Quiz </a:t>
            </a:r>
            <a:r>
              <a:rPr lang="en-US" sz="2800" dirty="0"/>
              <a:t>(part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D247E-013A-89F2-B42E-817A96F0A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900680"/>
            <a:ext cx="7111699" cy="3843020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 startAt="5"/>
            </a:pPr>
            <a:r>
              <a:rPr lang="en-US" sz="2200" dirty="0"/>
              <a:t>What are 3 things you can do to enliven your lectures?</a:t>
            </a:r>
            <a:br>
              <a:rPr lang="en-US" sz="2000" dirty="0"/>
            </a:br>
            <a:endParaRPr lang="en-US" sz="2000" dirty="0"/>
          </a:p>
          <a:p>
            <a:pPr>
              <a:buFont typeface="+mj-lt"/>
              <a:buAutoNum type="arabicPeriod" startAt="5"/>
            </a:pPr>
            <a:r>
              <a:rPr lang="en-US" sz="2200" dirty="0"/>
              <a:t>What should you do at the start of your demonstration?</a:t>
            </a:r>
            <a:br>
              <a:rPr lang="en-US" sz="2000" dirty="0"/>
            </a:br>
            <a:endParaRPr lang="en-US" sz="2000" dirty="0"/>
          </a:p>
          <a:p>
            <a:pPr>
              <a:buFont typeface="+mj-lt"/>
              <a:buAutoNum type="arabicPeriod" startAt="5"/>
            </a:pPr>
            <a:r>
              <a:rPr lang="en-US" sz="2200" dirty="0"/>
              <a:t>In addition to showing the steps during a demonstration, what else can you do to better prepare the student?</a:t>
            </a:r>
            <a:br>
              <a:rPr lang="en-US" sz="2000" dirty="0"/>
            </a:br>
            <a:endParaRPr lang="en-US" sz="2000" dirty="0"/>
          </a:p>
          <a:p>
            <a:pPr>
              <a:buFont typeface="+mj-lt"/>
              <a:buAutoNum type="arabicPeriod" startAt="5"/>
            </a:pPr>
            <a:r>
              <a:rPr lang="en-US" sz="2200" dirty="0"/>
              <a:t>When observing students doing a task be ready to ________ instead of _____________.</a:t>
            </a:r>
          </a:p>
          <a:p>
            <a:pPr>
              <a:buFont typeface="+mj-lt"/>
              <a:buAutoNum type="arabicPeriod" startAt="5"/>
            </a:pPr>
            <a:r>
              <a:rPr lang="en-US" sz="2200" dirty="0"/>
              <a:t>Which instructional method should you minimize during your classes?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8684C4-CAC3-B2A1-5342-CA5E84B2F043}"/>
              </a:ext>
            </a:extLst>
          </p:cNvPr>
          <p:cNvSpPr txBox="1"/>
          <p:nvPr/>
        </p:nvSpPr>
        <p:spPr>
          <a:xfrm>
            <a:off x="1268730" y="3166110"/>
            <a:ext cx="577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Use humor, body movements, ice breakers, add energy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D8545-598B-2C59-304A-A5461BE59BC2}"/>
              </a:ext>
            </a:extLst>
          </p:cNvPr>
          <p:cNvSpPr txBox="1"/>
          <p:nvPr/>
        </p:nvSpPr>
        <p:spPr>
          <a:xfrm>
            <a:off x="1245870" y="3829050"/>
            <a:ext cx="577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Provide an overview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44B010-A4D6-7A26-4856-930562E1AE38}"/>
              </a:ext>
            </a:extLst>
          </p:cNvPr>
          <p:cNvSpPr txBox="1"/>
          <p:nvPr/>
        </p:nvSpPr>
        <p:spPr>
          <a:xfrm>
            <a:off x="1223010" y="4742269"/>
            <a:ext cx="748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Note common mistakes, proper body position, check for understanding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069BB1-E863-F1DE-ECCF-2334A27749BB}"/>
              </a:ext>
            </a:extLst>
          </p:cNvPr>
          <p:cNvSpPr txBox="1"/>
          <p:nvPr/>
        </p:nvSpPr>
        <p:spPr>
          <a:xfrm>
            <a:off x="6804660" y="5100171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coach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22FDBB-5FAC-6A9A-5485-EB0C3CE5A850}"/>
              </a:ext>
            </a:extLst>
          </p:cNvPr>
          <p:cNvSpPr txBox="1"/>
          <p:nvPr/>
        </p:nvSpPr>
        <p:spPr>
          <a:xfrm>
            <a:off x="2487930" y="5379367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doing the task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357453-413A-DE03-AE02-005DB33C1156}"/>
              </a:ext>
            </a:extLst>
          </p:cNvPr>
          <p:cNvSpPr txBox="1"/>
          <p:nvPr/>
        </p:nvSpPr>
        <p:spPr>
          <a:xfrm>
            <a:off x="2212490" y="6097121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Lectures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E882A0-B507-1440-A090-AE6CE32C94B2}"/>
              </a:ext>
            </a:extLst>
          </p:cNvPr>
          <p:cNvSpPr txBox="1"/>
          <p:nvPr/>
        </p:nvSpPr>
        <p:spPr>
          <a:xfrm>
            <a:off x="863564" y="2185392"/>
            <a:ext cx="7331746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Instructions: </a:t>
            </a:r>
            <a:r>
              <a:rPr lang="en-US" b="1" i="1" dirty="0">
                <a:solidFill>
                  <a:srgbClr val="C00000"/>
                </a:solidFill>
              </a:rPr>
              <a:t>Write down your answer to the question, then click on the screen to reveal the answer. Repeat for each question.</a:t>
            </a:r>
          </a:p>
        </p:txBody>
      </p:sp>
    </p:spTree>
    <p:extLst>
      <p:ext uri="{BB962C8B-B14F-4D97-AF65-F5344CB8AC3E}">
        <p14:creationId xmlns:p14="http://schemas.microsoft.com/office/powerpoint/2010/main" val="306417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POWER OF AN ACTION PLAN. What's ...">
            <a:extLst>
              <a:ext uri="{FF2B5EF4-FFF2-40B4-BE49-F238E27FC236}">
                <a16:creationId xmlns:a16="http://schemas.microsoft.com/office/drawing/2014/main" id="{17DEACC1-B864-42EF-51FC-AE9B46C89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383" y="3429000"/>
            <a:ext cx="3531944" cy="19845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593808-4388-1157-7F84-2809689C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Action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E0118-F2D4-2104-C8A1-5423FFF42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A5300F"/>
                </a:solidFill>
              </a:rPr>
              <a:t>To improve your facilitation skills, take a few minutes to write your answers to these questions:</a:t>
            </a:r>
          </a:p>
          <a:p>
            <a:r>
              <a:rPr lang="en-US" dirty="0"/>
              <a:t>What do you already </a:t>
            </a:r>
            <a:r>
              <a:rPr lang="en-US" b="1" dirty="0">
                <a:solidFill>
                  <a:srgbClr val="A5300F"/>
                </a:solidFill>
              </a:rPr>
              <a:t>do well</a:t>
            </a:r>
            <a:r>
              <a:rPr lang="en-US" dirty="0"/>
              <a:t>?</a:t>
            </a:r>
          </a:p>
          <a:p>
            <a:r>
              <a:rPr lang="en-US" dirty="0"/>
              <a:t>What behaviors can you do </a:t>
            </a:r>
            <a:r>
              <a:rPr lang="en-US" b="1" dirty="0">
                <a:solidFill>
                  <a:srgbClr val="A5300F"/>
                </a:solidFill>
              </a:rPr>
              <a:t>less of?</a:t>
            </a:r>
          </a:p>
          <a:p>
            <a:r>
              <a:rPr lang="en-US" dirty="0"/>
              <a:t>What behaviors can you do </a:t>
            </a:r>
            <a:r>
              <a:rPr lang="en-US" b="1" dirty="0">
                <a:solidFill>
                  <a:srgbClr val="A5300F"/>
                </a:solidFill>
              </a:rPr>
              <a:t>more of?</a:t>
            </a:r>
          </a:p>
          <a:p>
            <a:r>
              <a:rPr lang="en-US" dirty="0"/>
              <a:t>What is </a:t>
            </a:r>
            <a:r>
              <a:rPr lang="en-US" b="1" dirty="0">
                <a:solidFill>
                  <a:srgbClr val="A5300F"/>
                </a:solidFill>
              </a:rPr>
              <a:t>something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A5300F"/>
                </a:solidFill>
              </a:rPr>
              <a:t>new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that you can bring </a:t>
            </a:r>
            <a:br>
              <a:rPr lang="en-US" dirty="0"/>
            </a:br>
            <a:r>
              <a:rPr lang="en-US" dirty="0"/>
              <a:t>to your teaching?</a:t>
            </a:r>
          </a:p>
          <a:p>
            <a:r>
              <a:rPr lang="en-US" dirty="0"/>
              <a:t>What do you want to </a:t>
            </a:r>
            <a:r>
              <a:rPr lang="en-US" b="1" dirty="0">
                <a:solidFill>
                  <a:srgbClr val="A5300F"/>
                </a:solidFill>
              </a:rPr>
              <a:t>do differently?</a:t>
            </a:r>
            <a:endParaRPr lang="en-US" dirty="0"/>
          </a:p>
          <a:p>
            <a:r>
              <a:rPr lang="en-US" dirty="0"/>
              <a:t>What </a:t>
            </a:r>
            <a:r>
              <a:rPr lang="en-US" b="1" dirty="0">
                <a:solidFill>
                  <a:srgbClr val="A5300F"/>
                </a:solidFill>
              </a:rPr>
              <a:t>resources</a:t>
            </a:r>
            <a:r>
              <a:rPr lang="en-US" dirty="0"/>
              <a:t> do you need for success?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200" i="1" dirty="0"/>
              <a:t>Make an </a:t>
            </a:r>
            <a:r>
              <a:rPr lang="en-US" sz="2200" b="1" i="1" dirty="0">
                <a:solidFill>
                  <a:srgbClr val="A5300F"/>
                </a:solidFill>
              </a:rPr>
              <a:t>Action Plan </a:t>
            </a:r>
            <a:r>
              <a:rPr lang="en-US" sz="2200" i="1" dirty="0"/>
              <a:t>to be prepared for your next class!!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69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B8A3-A3B8-C999-B242-D7B124D2F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Action Plan (example)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514D9-FAB0-7FE6-94B6-CA9286F2D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Item #1:  Prepare class handout</a:t>
            </a:r>
          </a:p>
          <a:p>
            <a:pPr lvl="1"/>
            <a:r>
              <a:rPr lang="en-US" dirty="0"/>
              <a:t>Action Steps: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Prepare step-by step list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Pilot test the handout with next class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Upload handout to SDFWA Resource Center</a:t>
            </a:r>
          </a:p>
          <a:p>
            <a:r>
              <a:rPr lang="en-US" dirty="0"/>
              <a:t>Item #2:  Improve my feedback skills</a:t>
            </a:r>
          </a:p>
          <a:p>
            <a:pPr lvl="1"/>
            <a:r>
              <a:rPr lang="en-US" dirty="0"/>
              <a:t>Action Steps: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Watch a You Tube Video (e.g. Ted Talk on Feedback)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Try newly learned skills with next class-ask students for feedback.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D39FE-4133-9ABE-E437-622156B343A8}"/>
              </a:ext>
            </a:extLst>
          </p:cNvPr>
          <p:cNvSpPr/>
          <p:nvPr/>
        </p:nvSpPr>
        <p:spPr>
          <a:xfrm>
            <a:off x="539262" y="2332891"/>
            <a:ext cx="7227166" cy="37636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1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24AF-6F79-86A0-50B8-032923B0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Administration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746C4-FAB4-B6A3-FA40-E0582A200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SDFWA Education Committee</a:t>
            </a:r>
          </a:p>
          <a:p>
            <a:r>
              <a:rPr lang="en-US" dirty="0"/>
              <a:t>Class Scheduling</a:t>
            </a:r>
          </a:p>
          <a:p>
            <a:r>
              <a:rPr lang="en-US" dirty="0"/>
              <a:t>Policies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62F606-4089-27D3-7307-6EB67A885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7"/>
          <a:stretch>
            <a:fillRect/>
          </a:stretch>
        </p:blipFill>
        <p:spPr>
          <a:xfrm>
            <a:off x="866441" y="1105033"/>
            <a:ext cx="3246568" cy="232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29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FDAE-812D-859F-7492-5EF3D1E5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SDFWA Education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B7CFB-DA7A-9737-04F8-D7C91C67C9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6440" y="2489198"/>
            <a:ext cx="3636980" cy="4071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Members</a:t>
            </a:r>
            <a:r>
              <a:rPr lang="en-US" dirty="0"/>
              <a:t> </a:t>
            </a:r>
          </a:p>
          <a:p>
            <a:r>
              <a:rPr lang="en-US" dirty="0"/>
              <a:t>Nels Lundgren, Director</a:t>
            </a:r>
          </a:p>
          <a:p>
            <a:r>
              <a:rPr lang="en-US" dirty="0"/>
              <a:t>David Weissman, Associate Director</a:t>
            </a:r>
          </a:p>
          <a:p>
            <a:r>
              <a:rPr lang="en-US" dirty="0"/>
              <a:t>Scott </a:t>
            </a:r>
            <a:r>
              <a:rPr lang="en-US" dirty="0" err="1"/>
              <a:t>Sypkens</a:t>
            </a:r>
            <a:r>
              <a:rPr lang="en-US" dirty="0"/>
              <a:t>, Scheduling</a:t>
            </a:r>
          </a:p>
          <a:p>
            <a:r>
              <a:rPr lang="en-US" dirty="0"/>
              <a:t>Ben Green, Registrar</a:t>
            </a:r>
          </a:p>
          <a:p>
            <a:r>
              <a:rPr lang="en-US" dirty="0"/>
              <a:t>Wendy Pollock, Evaluations</a:t>
            </a:r>
          </a:p>
          <a:p>
            <a:r>
              <a:rPr lang="en-US" dirty="0"/>
              <a:t>Mark </a:t>
            </a:r>
            <a:r>
              <a:rPr lang="en-US" dirty="0" err="1"/>
              <a:t>Warmbrand</a:t>
            </a:r>
            <a:r>
              <a:rPr lang="en-US" dirty="0"/>
              <a:t>, Resources, Scholarships</a:t>
            </a:r>
          </a:p>
          <a:p>
            <a:r>
              <a:rPr lang="en-US" dirty="0"/>
              <a:t>Karen </a:t>
            </a:r>
            <a:r>
              <a:rPr lang="en-US" dirty="0" err="1"/>
              <a:t>Gersoft</a:t>
            </a:r>
            <a:r>
              <a:rPr lang="en-US" dirty="0"/>
              <a:t>, Associate Registrar</a:t>
            </a:r>
          </a:p>
          <a:p>
            <a:r>
              <a:rPr lang="en-US" dirty="0"/>
              <a:t>Diana Ram, Communications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3B0E2BB-222D-BCF2-643C-FC245178F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0581" y="2489199"/>
            <a:ext cx="3636980" cy="353060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Responsibilities</a:t>
            </a:r>
          </a:p>
          <a:p>
            <a:pPr lvl="1"/>
            <a:r>
              <a:rPr lang="en-US" sz="1800" dirty="0"/>
              <a:t>New course approval</a:t>
            </a:r>
          </a:p>
          <a:p>
            <a:pPr lvl="1"/>
            <a:r>
              <a:rPr lang="en-US" sz="1800" dirty="0"/>
              <a:t>Scheduling</a:t>
            </a:r>
          </a:p>
          <a:p>
            <a:pPr lvl="1"/>
            <a:r>
              <a:rPr lang="en-US" sz="1800" dirty="0"/>
              <a:t>Registrations/Payment</a:t>
            </a:r>
          </a:p>
          <a:p>
            <a:pPr lvl="1"/>
            <a:r>
              <a:rPr lang="en-US" sz="1800" dirty="0"/>
              <a:t>Evaluations</a:t>
            </a:r>
          </a:p>
          <a:p>
            <a:pPr lvl="1"/>
            <a:r>
              <a:rPr lang="en-US" sz="1800" dirty="0"/>
              <a:t>Policies</a:t>
            </a:r>
          </a:p>
          <a:p>
            <a:pPr lvl="1"/>
            <a:r>
              <a:rPr lang="en-US" sz="1800" dirty="0"/>
              <a:t>Scholarships</a:t>
            </a:r>
          </a:p>
          <a:p>
            <a:pPr lvl="1"/>
            <a:r>
              <a:rPr lang="en-US" sz="1800" dirty="0"/>
              <a:t>Supplies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367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orkforce Scheduling">
            <a:extLst>
              <a:ext uri="{FF2B5EF4-FFF2-40B4-BE49-F238E27FC236}">
                <a16:creationId xmlns:a16="http://schemas.microsoft.com/office/drawing/2014/main" id="{5363C5A1-4F04-E812-BB15-3156C2558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4254500"/>
            <a:ext cx="34036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EF3525-13CD-F844-D2FF-FFEF8180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64" y="925605"/>
            <a:ext cx="6346078" cy="711359"/>
          </a:xfrm>
        </p:spPr>
        <p:txBody>
          <a:bodyPr/>
          <a:lstStyle/>
          <a:p>
            <a:r>
              <a:rPr lang="en-US" dirty="0"/>
              <a:t>Class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402E8-F3B3-0BBB-ABFA-A1EE97D7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2489200"/>
            <a:ext cx="6570345" cy="3530600"/>
          </a:xfrm>
        </p:spPr>
        <p:txBody>
          <a:bodyPr>
            <a:normAutofit/>
          </a:bodyPr>
          <a:lstStyle/>
          <a:p>
            <a:r>
              <a:rPr lang="en-US" dirty="0"/>
              <a:t>Quarterly (July 1, Oct 1, Jan 1, April 1)</a:t>
            </a:r>
          </a:p>
          <a:p>
            <a:r>
              <a:rPr lang="en-US" dirty="0"/>
              <a:t>For each quarter, all classes are open for registration one month prior at 8 am. (ex. Spring quarter is posted on March 1).</a:t>
            </a:r>
          </a:p>
          <a:p>
            <a:r>
              <a:rPr lang="en-US" dirty="0"/>
              <a:t>Waiting lists are maintained by registrar; openings are filled from wait list.</a:t>
            </a:r>
          </a:p>
          <a:p>
            <a:pPr lvl="1"/>
            <a:r>
              <a:rPr lang="en-US" dirty="0"/>
              <a:t>Notify registrar immediately if student contacts you to drop.</a:t>
            </a:r>
          </a:p>
          <a:p>
            <a:pPr lvl="1"/>
            <a:r>
              <a:rPr lang="en-US" dirty="0"/>
              <a:t>Contact Nels Lundgren if you need to move a class.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76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40874-1233-EA5B-D1DB-EB3F23D1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7E8A7-02AA-4AF9-0D7E-349F056DB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Age: 18 or older to attend a class</a:t>
            </a:r>
          </a:p>
          <a:p>
            <a:r>
              <a:rPr lang="en-US" dirty="0"/>
              <a:t>Must be SDFWA member</a:t>
            </a:r>
            <a:br>
              <a:rPr lang="en-US" dirty="0"/>
            </a:br>
            <a:r>
              <a:rPr lang="en-US" dirty="0"/>
              <a:t>Shop Membership is </a:t>
            </a:r>
            <a:r>
              <a:rPr lang="en-US" b="1" dirty="0">
                <a:solidFill>
                  <a:srgbClr val="A5300F"/>
                </a:solidFill>
              </a:rPr>
              <a:t>not</a:t>
            </a:r>
            <a:r>
              <a:rPr lang="en-US" dirty="0"/>
              <a:t> required for any class</a:t>
            </a:r>
          </a:p>
          <a:p>
            <a:r>
              <a:rPr lang="en-US" dirty="0"/>
              <a:t>Refund policy:</a:t>
            </a:r>
          </a:p>
          <a:p>
            <a:pPr lvl="1"/>
            <a:r>
              <a:rPr lang="en-US" dirty="0"/>
              <a:t>Less than 7 days: No refund</a:t>
            </a:r>
          </a:p>
          <a:p>
            <a:pPr lvl="1"/>
            <a:r>
              <a:rPr lang="en-US" dirty="0"/>
              <a:t>7-14 days: 50%</a:t>
            </a:r>
          </a:p>
          <a:p>
            <a:pPr lvl="1"/>
            <a:r>
              <a:rPr lang="en-US" dirty="0"/>
              <a:t>&gt;14 days:  100%</a:t>
            </a:r>
          </a:p>
          <a:p>
            <a:r>
              <a:rPr lang="en-US" dirty="0"/>
              <a:t>Classes with poor enrollment may be cancelled—you will be contacted ahead of time</a:t>
            </a:r>
          </a:p>
        </p:txBody>
      </p:sp>
      <p:pic>
        <p:nvPicPr>
          <p:cNvPr id="7170" name="Picture 2" descr="Open Ended Questions Examples + Why To ...">
            <a:extLst>
              <a:ext uri="{FF2B5EF4-FFF2-40B4-BE49-F238E27FC236}">
                <a16:creationId xmlns:a16="http://schemas.microsoft.com/office/drawing/2014/main" id="{514B05CD-CD71-0F64-5E2A-E160759DF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7" t="7498" r="16668" b="10566"/>
          <a:stretch>
            <a:fillRect/>
          </a:stretch>
        </p:blipFill>
        <p:spPr bwMode="auto">
          <a:xfrm>
            <a:off x="6426925" y="2882538"/>
            <a:ext cx="2394857" cy="20296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290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BD25BF-BAD3-7DEA-DE56-04DE643BF502}"/>
              </a:ext>
            </a:extLst>
          </p:cNvPr>
          <p:cNvSpPr txBox="1"/>
          <p:nvPr/>
        </p:nvSpPr>
        <p:spPr>
          <a:xfrm>
            <a:off x="963930" y="907786"/>
            <a:ext cx="69570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D8B842"/>
                </a:solidFill>
              </a:rPr>
              <a:t>Congratulations on completing this self-study course and taking the time to improve your skills as an instructor!</a:t>
            </a:r>
          </a:p>
          <a:p>
            <a:pPr algn="ctr"/>
            <a:endParaRPr lang="en-US" sz="2800" dirty="0">
              <a:solidFill>
                <a:srgbClr val="D8B842"/>
              </a:solidFill>
            </a:endParaRPr>
          </a:p>
          <a:p>
            <a:pPr algn="ctr"/>
            <a:endParaRPr lang="en-US" sz="2800" dirty="0">
              <a:solidFill>
                <a:srgbClr val="D8B842"/>
              </a:solidFill>
            </a:endParaRPr>
          </a:p>
          <a:p>
            <a:pPr algn="ctr"/>
            <a:endParaRPr lang="en-US" sz="2800" dirty="0">
              <a:solidFill>
                <a:srgbClr val="D8B842"/>
              </a:solidFill>
            </a:endParaRPr>
          </a:p>
          <a:p>
            <a:pPr algn="ctr"/>
            <a:endParaRPr lang="en-US" sz="2800" dirty="0">
              <a:solidFill>
                <a:srgbClr val="D8B842"/>
              </a:solidFill>
            </a:endParaRPr>
          </a:p>
          <a:p>
            <a:pPr algn="ctr"/>
            <a:endParaRPr lang="en-US" sz="2800" dirty="0">
              <a:solidFill>
                <a:srgbClr val="D8B842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9293C7-33A1-0D42-23A8-54F8AEF0B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1"/>
          <a:stretch>
            <a:fillRect/>
          </a:stretch>
        </p:blipFill>
        <p:spPr>
          <a:xfrm>
            <a:off x="1895388" y="2491017"/>
            <a:ext cx="5050823" cy="209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86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4608</TotalTime>
  <Words>1787</Words>
  <Application>Microsoft Macintosh PowerPoint</Application>
  <PresentationFormat>On-screen Show (4:3)</PresentationFormat>
  <Paragraphs>288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Candara</vt:lpstr>
      <vt:lpstr>Tahoma</vt:lpstr>
      <vt:lpstr>Wingdings</vt:lpstr>
      <vt:lpstr>Wingdings 3</vt:lpstr>
      <vt:lpstr>Ion Boardroom</vt:lpstr>
      <vt:lpstr>PowerPoint Presentation</vt:lpstr>
      <vt:lpstr>The Art of  Woodworking Instruction</vt:lpstr>
      <vt:lpstr>Learning Objectives</vt:lpstr>
      <vt:lpstr>Welcome</vt:lpstr>
      <vt:lpstr>Does Your List Look Like This?</vt:lpstr>
      <vt:lpstr>I would like to …</vt:lpstr>
      <vt:lpstr>Core Instructional Methods</vt:lpstr>
      <vt:lpstr>The Retention Pyramid</vt:lpstr>
      <vt:lpstr>           Self Assessment</vt:lpstr>
      <vt:lpstr>But first…Preparation</vt:lpstr>
      <vt:lpstr>Student resource examples </vt:lpstr>
      <vt:lpstr>SDFWA Resource Center on Google Drive The home for your teaching materials</vt:lpstr>
      <vt:lpstr>          Preparation: Self Assessment</vt:lpstr>
      <vt:lpstr>Lecture</vt:lpstr>
      <vt:lpstr>If You Must Use Slides …</vt:lpstr>
      <vt:lpstr>How to speak so people listen </vt:lpstr>
      <vt:lpstr>           Lecture: Self Assessment</vt:lpstr>
      <vt:lpstr>Demonstrations </vt:lpstr>
      <vt:lpstr>           Demonstrations: Self Assessment</vt:lpstr>
      <vt:lpstr>Skills Practice </vt:lpstr>
      <vt:lpstr>           Skills Practice: Self Assessment</vt:lpstr>
      <vt:lpstr>Quick Quiz (part 1)</vt:lpstr>
      <vt:lpstr>Quick Quiz (part 2)</vt:lpstr>
      <vt:lpstr>Your Action Plan</vt:lpstr>
      <vt:lpstr>Your Action Plan (example)</vt:lpstr>
      <vt:lpstr> Administration</vt:lpstr>
      <vt:lpstr>SDFWA Education Committee</vt:lpstr>
      <vt:lpstr>Class Scheduling</vt:lpstr>
      <vt:lpstr>Policies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warmbrand</dc:creator>
  <cp:lastModifiedBy>mark warmbrand</cp:lastModifiedBy>
  <cp:revision>23</cp:revision>
  <dcterms:created xsi:type="dcterms:W3CDTF">2026-04-12T21:49:28Z</dcterms:created>
  <dcterms:modified xsi:type="dcterms:W3CDTF">2026-08-21T00:35:33Z</dcterms:modified>
</cp:coreProperties>
</file>